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 Italics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ppins Bold" panose="020B0604020202020204" charset="0"/>
      <p:regular r:id="rId22"/>
    </p:embeddedFont>
    <p:embeddedFont>
      <p:font typeface="Poppins Light" panose="00000400000000000000" pitchFamily="2" charset="0"/>
      <p:regular r:id="rId23"/>
      <p:italic r:id="rId24"/>
    </p:embeddedFont>
    <p:embeddedFont>
      <p:font typeface="Poppins Light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1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sv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svg"/><Relationship Id="rId7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6.sv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svg"/><Relationship Id="rId7" Type="http://schemas.openxmlformats.org/officeDocument/2006/relationships/image" Target="../media/image10.svg"/><Relationship Id="rId12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6.sv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svg"/><Relationship Id="rId7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2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7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018" y="-4234518"/>
            <a:ext cx="18756035" cy="18756035"/>
          </a:xfrm>
          <a:custGeom>
            <a:avLst/>
            <a:gdLst/>
            <a:ahLst/>
            <a:cxnLst/>
            <a:rect l="l" t="t" r="r" b="b"/>
            <a:pathLst>
              <a:path w="18756035" h="18756035">
                <a:moveTo>
                  <a:pt x="0" y="0"/>
                </a:moveTo>
                <a:lnTo>
                  <a:pt x="18756036" y="0"/>
                </a:lnTo>
                <a:lnTo>
                  <a:pt x="18756036" y="18756036"/>
                </a:lnTo>
                <a:lnTo>
                  <a:pt x="0" y="18756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16743" y="7372254"/>
            <a:ext cx="3885113" cy="3772092"/>
          </a:xfrm>
          <a:custGeom>
            <a:avLst/>
            <a:gdLst/>
            <a:ahLst/>
            <a:cxnLst/>
            <a:rect l="l" t="t" r="r" b="b"/>
            <a:pathLst>
              <a:path w="3885113" h="3772092">
                <a:moveTo>
                  <a:pt x="0" y="0"/>
                </a:moveTo>
                <a:lnTo>
                  <a:pt x="3885114" y="0"/>
                </a:lnTo>
                <a:lnTo>
                  <a:pt x="3885114" y="3772092"/>
                </a:lnTo>
                <a:lnTo>
                  <a:pt x="0" y="3772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13857" y="-1073519"/>
            <a:ext cx="3885113" cy="3772092"/>
          </a:xfrm>
          <a:custGeom>
            <a:avLst/>
            <a:gdLst/>
            <a:ahLst/>
            <a:cxnLst/>
            <a:rect l="l" t="t" r="r" b="b"/>
            <a:pathLst>
              <a:path w="3885113" h="3772092">
                <a:moveTo>
                  <a:pt x="0" y="0"/>
                </a:moveTo>
                <a:lnTo>
                  <a:pt x="3885114" y="0"/>
                </a:lnTo>
                <a:lnTo>
                  <a:pt x="3885114" y="3772092"/>
                </a:lnTo>
                <a:lnTo>
                  <a:pt x="0" y="3772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886815">
            <a:off x="14337991" y="-802853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5" y="0"/>
                </a:lnTo>
                <a:lnTo>
                  <a:pt x="5072035" y="5255995"/>
                </a:lnTo>
                <a:lnTo>
                  <a:pt x="0" y="5255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886815">
            <a:off x="15547031" y="-1141655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5" y="0"/>
                </a:lnTo>
                <a:lnTo>
                  <a:pt x="5072035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34004" y="3572958"/>
            <a:ext cx="15219991" cy="3141084"/>
            <a:chOff x="0" y="0"/>
            <a:chExt cx="16460229" cy="3397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60229" cy="3397043"/>
            </a:xfrm>
            <a:custGeom>
              <a:avLst/>
              <a:gdLst/>
              <a:ahLst/>
              <a:cxnLst/>
              <a:rect l="l" t="t" r="r" b="b"/>
              <a:pathLst>
                <a:path w="16460229" h="3397043">
                  <a:moveTo>
                    <a:pt x="0" y="0"/>
                  </a:moveTo>
                  <a:lnTo>
                    <a:pt x="0" y="3397043"/>
                  </a:lnTo>
                  <a:lnTo>
                    <a:pt x="16460229" y="3397043"/>
                  </a:lnTo>
                  <a:lnTo>
                    <a:pt x="16460229" y="0"/>
                  </a:lnTo>
                  <a:lnTo>
                    <a:pt x="0" y="0"/>
                  </a:lnTo>
                  <a:close/>
                  <a:moveTo>
                    <a:pt x="16399269" y="3336083"/>
                  </a:moveTo>
                  <a:lnTo>
                    <a:pt x="59690" y="3336083"/>
                  </a:lnTo>
                  <a:lnTo>
                    <a:pt x="59690" y="59690"/>
                  </a:lnTo>
                  <a:lnTo>
                    <a:pt x="16399269" y="59690"/>
                  </a:lnTo>
                  <a:lnTo>
                    <a:pt x="16399269" y="3336083"/>
                  </a:lnTo>
                  <a:close/>
                </a:path>
              </a:pathLst>
            </a:custGeom>
            <a:solidFill>
              <a:srgbClr val="FC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625920" y="6922039"/>
            <a:ext cx="11036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 dirty="0">
                <a:solidFill>
                  <a:srgbClr val="FCFFFF"/>
                </a:solidFill>
                <a:latin typeface="Poppins Light"/>
              </a:rPr>
              <a:t>PRESENTED BY SACHI BARNABY</a:t>
            </a:r>
          </a:p>
        </p:txBody>
      </p:sp>
      <p:sp>
        <p:nvSpPr>
          <p:cNvPr id="10" name="Freeform 10"/>
          <p:cNvSpPr/>
          <p:nvPr/>
        </p:nvSpPr>
        <p:spPr>
          <a:xfrm rot="6546216">
            <a:off x="-882000" y="6574455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5" y="0"/>
                </a:lnTo>
                <a:lnTo>
                  <a:pt x="5072035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546216">
            <a:off x="-2132635" y="6686151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5" y="0"/>
                </a:lnTo>
                <a:lnTo>
                  <a:pt x="5072035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823998" y="591438"/>
            <a:ext cx="2467414" cy="2467414"/>
          </a:xfrm>
          <a:custGeom>
            <a:avLst/>
            <a:gdLst/>
            <a:ahLst/>
            <a:cxnLst/>
            <a:rect l="l" t="t" r="r" b="b"/>
            <a:pathLst>
              <a:path w="2467414" h="2467414">
                <a:moveTo>
                  <a:pt x="0" y="0"/>
                </a:moveTo>
                <a:lnTo>
                  <a:pt x="2467414" y="0"/>
                </a:lnTo>
                <a:lnTo>
                  <a:pt x="2467414" y="2467413"/>
                </a:lnTo>
                <a:lnTo>
                  <a:pt x="0" y="24674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006679" y="1257082"/>
            <a:ext cx="2009617" cy="1334801"/>
          </a:xfrm>
          <a:custGeom>
            <a:avLst/>
            <a:gdLst/>
            <a:ahLst/>
            <a:cxnLst/>
            <a:rect l="l" t="t" r="r" b="b"/>
            <a:pathLst>
              <a:path w="2009617" h="1334801">
                <a:moveTo>
                  <a:pt x="0" y="0"/>
                </a:moveTo>
                <a:lnTo>
                  <a:pt x="2009617" y="0"/>
                </a:lnTo>
                <a:lnTo>
                  <a:pt x="2009617" y="1334801"/>
                </a:lnTo>
                <a:lnTo>
                  <a:pt x="0" y="13348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67146" y="848291"/>
            <a:ext cx="1953708" cy="1953708"/>
          </a:xfrm>
          <a:custGeom>
            <a:avLst/>
            <a:gdLst/>
            <a:ahLst/>
            <a:cxnLst/>
            <a:rect l="l" t="t" r="r" b="b"/>
            <a:pathLst>
              <a:path w="1953708" h="1953708">
                <a:moveTo>
                  <a:pt x="0" y="0"/>
                </a:moveTo>
                <a:lnTo>
                  <a:pt x="1953708" y="0"/>
                </a:lnTo>
                <a:lnTo>
                  <a:pt x="1953708" y="1953708"/>
                </a:lnTo>
                <a:lnTo>
                  <a:pt x="0" y="19537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95525" y="4539742"/>
            <a:ext cx="14296950" cy="13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2"/>
              </a:lnSpc>
            </a:pPr>
            <a:r>
              <a:rPr lang="en-US" sz="4700" spc="-79" dirty="0">
                <a:solidFill>
                  <a:srgbClr val="FCFFFF"/>
                </a:solidFill>
                <a:latin typeface="Poppins Bold" panose="020B0604020202020204" charset="0"/>
                <a:cs typeface="Poppins Bold" panose="020B0604020202020204" charset="0"/>
              </a:rPr>
              <a:t>Flattening the Curve:</a:t>
            </a:r>
          </a:p>
          <a:p>
            <a:pPr algn="ctr">
              <a:lnSpc>
                <a:spcPts val="4982"/>
              </a:lnSpc>
            </a:pPr>
            <a:r>
              <a:rPr lang="en-US" sz="4700" spc="-79" dirty="0">
                <a:solidFill>
                  <a:srgbClr val="FCFFFF"/>
                </a:solidFill>
                <a:latin typeface="Poppins Bold" panose="020B0604020202020204" charset="0"/>
                <a:cs typeface="Poppins Bold" panose="020B0604020202020204" charset="0"/>
              </a:rPr>
              <a:t>Lockdown Strategies for Networked Epidemics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14189" y="8763000"/>
            <a:ext cx="1345962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spc="495" dirty="0">
                <a:solidFill>
                  <a:srgbClr val="FCFFFF"/>
                </a:solidFill>
                <a:latin typeface="Poppins Bold" panose="020B0604020202020204" charset="0"/>
                <a:cs typeface="Poppins Bold" panose="020B0604020202020204" charset="0"/>
              </a:rPr>
              <a:t>SUMMER INTENSIVE RESEARCH INTERNSHIP</a:t>
            </a:r>
          </a:p>
          <a:p>
            <a:pPr algn="ctr">
              <a:lnSpc>
                <a:spcPts val="3960"/>
              </a:lnSpc>
            </a:pPr>
            <a:r>
              <a:rPr lang="en-US" sz="3300" spc="495" dirty="0">
                <a:solidFill>
                  <a:srgbClr val="FCFFFF"/>
                </a:solidFill>
                <a:latin typeface="Poppins Bold" panose="020B0604020202020204" charset="0"/>
                <a:cs typeface="Poppins Bold" panose="020B0604020202020204" charset="0"/>
              </a:rPr>
              <a:t>MAY 31 - JULY 28, 2023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7153">
            <a:off x="15347498" y="6765531"/>
            <a:ext cx="5631877" cy="5836142"/>
          </a:xfrm>
          <a:custGeom>
            <a:avLst/>
            <a:gdLst/>
            <a:ahLst/>
            <a:cxnLst/>
            <a:rect l="l" t="t" r="r" b="b"/>
            <a:pathLst>
              <a:path w="5631877" h="5836142">
                <a:moveTo>
                  <a:pt x="0" y="0"/>
                </a:moveTo>
                <a:lnTo>
                  <a:pt x="5631877" y="0"/>
                </a:lnTo>
                <a:lnTo>
                  <a:pt x="5631877" y="5836142"/>
                </a:lnTo>
                <a:lnTo>
                  <a:pt x="0" y="583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34651">
            <a:off x="15945826" y="7717275"/>
            <a:ext cx="5631877" cy="5836142"/>
          </a:xfrm>
          <a:custGeom>
            <a:avLst/>
            <a:gdLst/>
            <a:ahLst/>
            <a:cxnLst/>
            <a:rect l="l" t="t" r="r" b="b"/>
            <a:pathLst>
              <a:path w="5631877" h="5836142">
                <a:moveTo>
                  <a:pt x="0" y="0"/>
                </a:moveTo>
                <a:lnTo>
                  <a:pt x="5631877" y="0"/>
                </a:lnTo>
                <a:lnTo>
                  <a:pt x="5631877" y="5836142"/>
                </a:lnTo>
                <a:lnTo>
                  <a:pt x="0" y="583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903725" y="7561322"/>
            <a:ext cx="3864850" cy="3752418"/>
          </a:xfrm>
          <a:custGeom>
            <a:avLst/>
            <a:gdLst/>
            <a:ahLst/>
            <a:cxnLst/>
            <a:rect l="l" t="t" r="r" b="b"/>
            <a:pathLst>
              <a:path w="3864850" h="3752418">
                <a:moveTo>
                  <a:pt x="0" y="0"/>
                </a:moveTo>
                <a:lnTo>
                  <a:pt x="3864850" y="0"/>
                </a:lnTo>
                <a:lnTo>
                  <a:pt x="3864850" y="3752418"/>
                </a:lnTo>
                <a:lnTo>
                  <a:pt x="0" y="3752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242766">
            <a:off x="-2417275" y="-1853225"/>
            <a:ext cx="5631877" cy="5836142"/>
          </a:xfrm>
          <a:custGeom>
            <a:avLst/>
            <a:gdLst/>
            <a:ahLst/>
            <a:cxnLst/>
            <a:rect l="l" t="t" r="r" b="b"/>
            <a:pathLst>
              <a:path w="5631877" h="5836142">
                <a:moveTo>
                  <a:pt x="0" y="0"/>
                </a:moveTo>
                <a:lnTo>
                  <a:pt x="5631876" y="0"/>
                </a:lnTo>
                <a:lnTo>
                  <a:pt x="5631876" y="5836142"/>
                </a:lnTo>
                <a:lnTo>
                  <a:pt x="0" y="583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495267">
            <a:off x="-2880281" y="-2877646"/>
            <a:ext cx="5631877" cy="5836142"/>
          </a:xfrm>
          <a:custGeom>
            <a:avLst/>
            <a:gdLst/>
            <a:ahLst/>
            <a:cxnLst/>
            <a:rect l="l" t="t" r="r" b="b"/>
            <a:pathLst>
              <a:path w="5631877" h="5836142">
                <a:moveTo>
                  <a:pt x="0" y="0"/>
                </a:moveTo>
                <a:lnTo>
                  <a:pt x="5631877" y="0"/>
                </a:lnTo>
                <a:lnTo>
                  <a:pt x="5631877" y="5836141"/>
                </a:lnTo>
                <a:lnTo>
                  <a:pt x="0" y="583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326875" y="-847509"/>
            <a:ext cx="3864850" cy="3752418"/>
          </a:xfrm>
          <a:custGeom>
            <a:avLst/>
            <a:gdLst/>
            <a:ahLst/>
            <a:cxnLst/>
            <a:rect l="l" t="t" r="r" b="b"/>
            <a:pathLst>
              <a:path w="3864850" h="3752418">
                <a:moveTo>
                  <a:pt x="0" y="0"/>
                </a:moveTo>
                <a:lnTo>
                  <a:pt x="3864850" y="0"/>
                </a:lnTo>
                <a:lnTo>
                  <a:pt x="3864850" y="3752418"/>
                </a:lnTo>
                <a:lnTo>
                  <a:pt x="0" y="3752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63538" y="1618982"/>
            <a:ext cx="10125880" cy="6967961"/>
          </a:xfrm>
          <a:custGeom>
            <a:avLst/>
            <a:gdLst/>
            <a:ahLst/>
            <a:cxnLst/>
            <a:rect l="l" t="t" r="r" b="b"/>
            <a:pathLst>
              <a:path w="10125880" h="6967961">
                <a:moveTo>
                  <a:pt x="0" y="0"/>
                </a:moveTo>
                <a:lnTo>
                  <a:pt x="10125880" y="0"/>
                </a:lnTo>
                <a:lnTo>
                  <a:pt x="10125880" y="6967961"/>
                </a:lnTo>
                <a:lnTo>
                  <a:pt x="0" y="696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34" r="-2062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68052" y="1618982"/>
            <a:ext cx="9791248" cy="6856616"/>
          </a:xfrm>
          <a:custGeom>
            <a:avLst/>
            <a:gdLst/>
            <a:ahLst/>
            <a:cxnLst/>
            <a:rect l="l" t="t" r="r" b="b"/>
            <a:pathLst>
              <a:path w="9791248" h="6856616">
                <a:moveTo>
                  <a:pt x="0" y="0"/>
                </a:moveTo>
                <a:lnTo>
                  <a:pt x="9791248" y="0"/>
                </a:lnTo>
                <a:lnTo>
                  <a:pt x="9791248" y="6856616"/>
                </a:lnTo>
                <a:lnTo>
                  <a:pt x="0" y="68566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45" r="-2290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6155" y="5744891"/>
            <a:ext cx="7098924" cy="1068749"/>
          </a:xfrm>
          <a:custGeom>
            <a:avLst/>
            <a:gdLst/>
            <a:ahLst/>
            <a:cxnLst/>
            <a:rect l="l" t="t" r="r" b="b"/>
            <a:pathLst>
              <a:path w="7098924" h="1068749">
                <a:moveTo>
                  <a:pt x="0" y="0"/>
                </a:moveTo>
                <a:lnTo>
                  <a:pt x="7098924" y="0"/>
                </a:lnTo>
                <a:lnTo>
                  <a:pt x="7098924" y="1068748"/>
                </a:lnTo>
                <a:lnTo>
                  <a:pt x="0" y="1068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07696" y="4587576"/>
            <a:ext cx="6655842" cy="112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4"/>
              </a:lnSpc>
            </a:pPr>
            <a:r>
              <a:rPr lang="en-US" sz="3703" spc="555" dirty="0">
                <a:solidFill>
                  <a:srgbClr val="EC709A"/>
                </a:solidFill>
                <a:latin typeface="Poppins Bold" panose="020B0604020202020204" charset="0"/>
                <a:cs typeface="Poppins Bold" panose="020B0604020202020204" charset="0"/>
              </a:rPr>
              <a:t>NETWORKED PROBLEM FORMULATION: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EC709A"/>
                </a:solidFill>
                <a:latin typeface="Poppins Light"/>
              </a:rPr>
              <a:t>(9/12)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018" y="-4234518"/>
            <a:ext cx="18756035" cy="18756035"/>
          </a:xfrm>
          <a:custGeom>
            <a:avLst/>
            <a:gdLst/>
            <a:ahLst/>
            <a:cxnLst/>
            <a:rect l="l" t="t" r="r" b="b"/>
            <a:pathLst>
              <a:path w="18756035" h="18756035">
                <a:moveTo>
                  <a:pt x="0" y="0"/>
                </a:moveTo>
                <a:lnTo>
                  <a:pt x="18756036" y="0"/>
                </a:lnTo>
                <a:lnTo>
                  <a:pt x="18756036" y="18756036"/>
                </a:lnTo>
                <a:lnTo>
                  <a:pt x="0" y="18756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5923379" y="7425651"/>
            <a:ext cx="3885113" cy="3772092"/>
          </a:xfrm>
          <a:custGeom>
            <a:avLst/>
            <a:gdLst/>
            <a:ahLst/>
            <a:cxnLst/>
            <a:rect l="l" t="t" r="r" b="b"/>
            <a:pathLst>
              <a:path w="3885113" h="3772092">
                <a:moveTo>
                  <a:pt x="0" y="0"/>
                </a:moveTo>
                <a:lnTo>
                  <a:pt x="3885113" y="0"/>
                </a:lnTo>
                <a:lnTo>
                  <a:pt x="3885113" y="3772091"/>
                </a:lnTo>
                <a:lnTo>
                  <a:pt x="0" y="3772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253783">
            <a:off x="15126665" y="-2017955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5" y="0"/>
                </a:lnTo>
                <a:lnTo>
                  <a:pt x="5072035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253783">
            <a:off x="16377300" y="-2129651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5" y="0"/>
                </a:lnTo>
                <a:lnTo>
                  <a:pt x="5072035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910683" y="571500"/>
            <a:ext cx="10466635" cy="1191005"/>
            <a:chOff x="0" y="-51390"/>
            <a:chExt cx="13955513" cy="158800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-51390"/>
              <a:ext cx="13887442" cy="1588007"/>
              <a:chOff x="0" y="-78148"/>
              <a:chExt cx="21118623" cy="241488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78148"/>
                <a:ext cx="21118623" cy="2414881"/>
              </a:xfrm>
              <a:custGeom>
                <a:avLst/>
                <a:gdLst/>
                <a:ahLst/>
                <a:cxnLst/>
                <a:rect l="l" t="t" r="r" b="b"/>
                <a:pathLst>
                  <a:path w="21118623" h="2414881">
                    <a:moveTo>
                      <a:pt x="0" y="0"/>
                    </a:moveTo>
                    <a:lnTo>
                      <a:pt x="0" y="2414881"/>
                    </a:lnTo>
                    <a:lnTo>
                      <a:pt x="21118623" y="2414881"/>
                    </a:lnTo>
                    <a:lnTo>
                      <a:pt x="21118623" y="0"/>
                    </a:lnTo>
                    <a:lnTo>
                      <a:pt x="0" y="0"/>
                    </a:lnTo>
                    <a:close/>
                    <a:moveTo>
                      <a:pt x="21057664" y="2353921"/>
                    </a:moveTo>
                    <a:lnTo>
                      <a:pt x="59690" y="2353921"/>
                    </a:lnTo>
                    <a:lnTo>
                      <a:pt x="59690" y="59690"/>
                    </a:lnTo>
                    <a:lnTo>
                      <a:pt x="21057664" y="59690"/>
                    </a:lnTo>
                    <a:lnTo>
                      <a:pt x="21057664" y="2353921"/>
                    </a:lnTo>
                    <a:close/>
                  </a:path>
                </a:pathLst>
              </a:custGeom>
              <a:solidFill>
                <a:srgbClr val="FC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0" y="294529"/>
              <a:ext cx="13955513" cy="10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5"/>
                </a:lnSpc>
              </a:pPr>
              <a:r>
                <a:rPr lang="en-US" sz="4500" spc="135" dirty="0">
                  <a:solidFill>
                    <a:srgbClr val="FCFFFF"/>
                  </a:solidFill>
                  <a:latin typeface="Poppins Bold" panose="020B0604020202020204" charset="0"/>
                  <a:cs typeface="Poppins Bold" panose="020B0604020202020204" charset="0"/>
                </a:rPr>
                <a:t>Collective Benefit Strategy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924625" y="1933729"/>
            <a:ext cx="10438750" cy="7976527"/>
          </a:xfrm>
          <a:custGeom>
            <a:avLst/>
            <a:gdLst/>
            <a:ahLst/>
            <a:cxnLst/>
            <a:rect l="l" t="t" r="r" b="b"/>
            <a:pathLst>
              <a:path w="10438750" h="7976527">
                <a:moveTo>
                  <a:pt x="0" y="0"/>
                </a:moveTo>
                <a:lnTo>
                  <a:pt x="10438750" y="0"/>
                </a:lnTo>
                <a:lnTo>
                  <a:pt x="10438750" y="7976527"/>
                </a:lnTo>
                <a:lnTo>
                  <a:pt x="0" y="79765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04" t="-5927" r="-4891" b="-75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EC709A"/>
                </a:solidFill>
                <a:latin typeface="Poppins Light"/>
              </a:rPr>
              <a:t>(10/12)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018" y="-4234518"/>
            <a:ext cx="18756035" cy="18756035"/>
          </a:xfrm>
          <a:custGeom>
            <a:avLst/>
            <a:gdLst/>
            <a:ahLst/>
            <a:cxnLst/>
            <a:rect l="l" t="t" r="r" b="b"/>
            <a:pathLst>
              <a:path w="18756035" h="18756035">
                <a:moveTo>
                  <a:pt x="0" y="0"/>
                </a:moveTo>
                <a:lnTo>
                  <a:pt x="18756036" y="0"/>
                </a:lnTo>
                <a:lnTo>
                  <a:pt x="18756036" y="18756036"/>
                </a:lnTo>
                <a:lnTo>
                  <a:pt x="0" y="18756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5923379" y="7425651"/>
            <a:ext cx="3885113" cy="3772092"/>
          </a:xfrm>
          <a:custGeom>
            <a:avLst/>
            <a:gdLst/>
            <a:ahLst/>
            <a:cxnLst/>
            <a:rect l="l" t="t" r="r" b="b"/>
            <a:pathLst>
              <a:path w="3885113" h="3772092">
                <a:moveTo>
                  <a:pt x="0" y="0"/>
                </a:moveTo>
                <a:lnTo>
                  <a:pt x="3885113" y="0"/>
                </a:lnTo>
                <a:lnTo>
                  <a:pt x="3885113" y="3772091"/>
                </a:lnTo>
                <a:lnTo>
                  <a:pt x="0" y="3772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253783">
            <a:off x="15126665" y="-2017955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5" y="0"/>
                </a:lnTo>
                <a:lnTo>
                  <a:pt x="5072035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253783">
            <a:off x="16377300" y="-2129651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5" y="0"/>
                </a:lnTo>
                <a:lnTo>
                  <a:pt x="5072035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910683" y="571500"/>
            <a:ext cx="10466635" cy="1191005"/>
            <a:chOff x="0" y="-51390"/>
            <a:chExt cx="13955513" cy="158800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-51390"/>
              <a:ext cx="13887442" cy="1588007"/>
              <a:chOff x="0" y="-78148"/>
              <a:chExt cx="21118623" cy="241488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78148"/>
                <a:ext cx="21118623" cy="2414881"/>
              </a:xfrm>
              <a:custGeom>
                <a:avLst/>
                <a:gdLst/>
                <a:ahLst/>
                <a:cxnLst/>
                <a:rect l="l" t="t" r="r" b="b"/>
                <a:pathLst>
                  <a:path w="21118623" h="2414881">
                    <a:moveTo>
                      <a:pt x="0" y="0"/>
                    </a:moveTo>
                    <a:lnTo>
                      <a:pt x="0" y="2414881"/>
                    </a:lnTo>
                    <a:lnTo>
                      <a:pt x="21118623" y="2414881"/>
                    </a:lnTo>
                    <a:lnTo>
                      <a:pt x="21118623" y="0"/>
                    </a:lnTo>
                    <a:lnTo>
                      <a:pt x="0" y="0"/>
                    </a:lnTo>
                    <a:close/>
                    <a:moveTo>
                      <a:pt x="21057664" y="2353921"/>
                    </a:moveTo>
                    <a:lnTo>
                      <a:pt x="59690" y="2353921"/>
                    </a:lnTo>
                    <a:lnTo>
                      <a:pt x="59690" y="59690"/>
                    </a:lnTo>
                    <a:lnTo>
                      <a:pt x="21057664" y="59690"/>
                    </a:lnTo>
                    <a:lnTo>
                      <a:pt x="21057664" y="2353921"/>
                    </a:lnTo>
                    <a:close/>
                  </a:path>
                </a:pathLst>
              </a:custGeom>
              <a:solidFill>
                <a:srgbClr val="FC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0" y="294529"/>
              <a:ext cx="13955513" cy="10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5"/>
                </a:lnSpc>
              </a:pPr>
              <a:r>
                <a:rPr lang="en-US" sz="4500" spc="135" dirty="0">
                  <a:solidFill>
                    <a:srgbClr val="FCFFFF"/>
                  </a:solidFill>
                  <a:latin typeface="Poppins Bold" panose="020B0604020202020204" charset="0"/>
                  <a:cs typeface="Poppins Bold" panose="020B0604020202020204" charset="0"/>
                </a:rPr>
                <a:t>Collective Benefit Strategy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961735" y="2074562"/>
            <a:ext cx="10364529" cy="7965981"/>
          </a:xfrm>
          <a:custGeom>
            <a:avLst/>
            <a:gdLst/>
            <a:ahLst/>
            <a:cxnLst/>
            <a:rect l="l" t="t" r="r" b="b"/>
            <a:pathLst>
              <a:path w="10364529" h="7965981">
                <a:moveTo>
                  <a:pt x="0" y="0"/>
                </a:moveTo>
                <a:lnTo>
                  <a:pt x="10364530" y="0"/>
                </a:lnTo>
                <a:lnTo>
                  <a:pt x="10364530" y="7965981"/>
                </a:lnTo>
                <a:lnTo>
                  <a:pt x="0" y="7965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32383" y="2074562"/>
            <a:ext cx="12023235" cy="7965981"/>
          </a:xfrm>
          <a:custGeom>
            <a:avLst/>
            <a:gdLst/>
            <a:ahLst/>
            <a:cxnLst/>
            <a:rect l="l" t="t" r="r" b="b"/>
            <a:pathLst>
              <a:path w="12023235" h="7965981">
                <a:moveTo>
                  <a:pt x="0" y="0"/>
                </a:moveTo>
                <a:lnTo>
                  <a:pt x="12023234" y="0"/>
                </a:lnTo>
                <a:lnTo>
                  <a:pt x="12023234" y="7965981"/>
                </a:lnTo>
                <a:lnTo>
                  <a:pt x="0" y="79659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985" t="-9545" r="-8283" b="-543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EC709A"/>
                </a:solidFill>
                <a:latin typeface="Poppins Light"/>
              </a:rPr>
              <a:t>(11/12)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1614" y="3165885"/>
            <a:ext cx="12424771" cy="3867516"/>
            <a:chOff x="0" y="-116953"/>
            <a:chExt cx="16566362" cy="5156688"/>
          </a:xfrm>
        </p:grpSpPr>
        <p:grpSp>
          <p:nvGrpSpPr>
            <p:cNvPr id="3" name="Group 3"/>
            <p:cNvGrpSpPr/>
            <p:nvPr/>
          </p:nvGrpSpPr>
          <p:grpSpPr>
            <a:xfrm>
              <a:off x="29345" y="-116953"/>
              <a:ext cx="16507672" cy="1824020"/>
              <a:chOff x="0" y="-177851"/>
              <a:chExt cx="25103204" cy="277378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177851"/>
                <a:ext cx="25103204" cy="2773786"/>
              </a:xfrm>
              <a:custGeom>
                <a:avLst/>
                <a:gdLst/>
                <a:ahLst/>
                <a:cxnLst/>
                <a:rect l="l" t="t" r="r" b="b"/>
                <a:pathLst>
                  <a:path w="25103204" h="2773786">
                    <a:moveTo>
                      <a:pt x="0" y="0"/>
                    </a:moveTo>
                    <a:lnTo>
                      <a:pt x="0" y="2773786"/>
                    </a:lnTo>
                    <a:lnTo>
                      <a:pt x="25103204" y="2773786"/>
                    </a:lnTo>
                    <a:lnTo>
                      <a:pt x="25103204" y="0"/>
                    </a:lnTo>
                    <a:lnTo>
                      <a:pt x="0" y="0"/>
                    </a:lnTo>
                    <a:close/>
                    <a:moveTo>
                      <a:pt x="25042244" y="2712825"/>
                    </a:moveTo>
                    <a:lnTo>
                      <a:pt x="59690" y="2712825"/>
                    </a:lnTo>
                    <a:lnTo>
                      <a:pt x="59690" y="59690"/>
                    </a:lnTo>
                    <a:lnTo>
                      <a:pt x="25042244" y="59690"/>
                    </a:lnTo>
                    <a:lnTo>
                      <a:pt x="25042244" y="2712826"/>
                    </a:lnTo>
                    <a:close/>
                  </a:path>
                </a:pathLst>
              </a:custGeom>
              <a:solidFill>
                <a:srgbClr val="EC709A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0" y="207160"/>
              <a:ext cx="16566362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210" dirty="0">
                  <a:solidFill>
                    <a:srgbClr val="EC709A"/>
                  </a:solidFill>
                  <a:latin typeface="Poppins Bold" panose="020B0604020202020204" charset="0"/>
                  <a:cs typeface="Poppins Bold" panose="020B0604020202020204" charset="0"/>
                </a:rPr>
                <a:t>Future Work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62871" y="2440468"/>
              <a:ext cx="15640621" cy="259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>
                <a:lnSpc>
                  <a:spcPts val="5199"/>
                </a:lnSpc>
                <a:buFont typeface="Arial"/>
                <a:buChar char="•"/>
              </a:pPr>
              <a:r>
                <a:rPr lang="en-US" sz="3999" spc="559" dirty="0">
                  <a:solidFill>
                    <a:srgbClr val="EC709A"/>
                  </a:solidFill>
                  <a:latin typeface="Poppins Light Bold"/>
                </a:rPr>
                <a:t>Analysis</a:t>
              </a:r>
            </a:p>
            <a:p>
              <a:pPr marL="863599" lvl="1" indent="-431800">
                <a:lnSpc>
                  <a:spcPts val="5199"/>
                </a:lnSpc>
                <a:buFont typeface="Arial"/>
                <a:buChar char="•"/>
              </a:pPr>
              <a:r>
                <a:rPr lang="en-US" sz="3999" spc="559" dirty="0">
                  <a:solidFill>
                    <a:srgbClr val="EC709A"/>
                  </a:solidFill>
                  <a:latin typeface="Poppins Light Bold"/>
                </a:rPr>
                <a:t>Other Epidemic Models</a:t>
              </a:r>
            </a:p>
            <a:p>
              <a:pPr marL="863599" lvl="1" indent="-431800">
                <a:lnSpc>
                  <a:spcPts val="5199"/>
                </a:lnSpc>
                <a:buFont typeface="Arial"/>
                <a:buChar char="•"/>
              </a:pPr>
              <a:r>
                <a:rPr lang="en-US" sz="3999" spc="559" dirty="0">
                  <a:solidFill>
                    <a:srgbClr val="EC709A"/>
                  </a:solidFill>
                  <a:latin typeface="Poppins Light Bold"/>
                </a:rPr>
                <a:t>Other Lockdown Strategies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645597" y="7818672"/>
            <a:ext cx="3885113" cy="3772092"/>
          </a:xfrm>
          <a:custGeom>
            <a:avLst/>
            <a:gdLst/>
            <a:ahLst/>
            <a:cxnLst/>
            <a:rect l="l" t="t" r="r" b="b"/>
            <a:pathLst>
              <a:path w="3885113" h="3772092">
                <a:moveTo>
                  <a:pt x="0" y="0"/>
                </a:moveTo>
                <a:lnTo>
                  <a:pt x="3885114" y="0"/>
                </a:lnTo>
                <a:lnTo>
                  <a:pt x="3885114" y="3772092"/>
                </a:lnTo>
                <a:lnTo>
                  <a:pt x="0" y="3772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570884">
            <a:off x="15134468" y="-2026156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570884">
            <a:off x="16369498" y="-2252574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5"/>
                </a:lnTo>
                <a:lnTo>
                  <a:pt x="0" y="5255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09482" y="-857346"/>
            <a:ext cx="3885113" cy="3772092"/>
          </a:xfrm>
          <a:custGeom>
            <a:avLst/>
            <a:gdLst/>
            <a:ahLst/>
            <a:cxnLst/>
            <a:rect l="l" t="t" r="r" b="b"/>
            <a:pathLst>
              <a:path w="3885113" h="3772092">
                <a:moveTo>
                  <a:pt x="0" y="0"/>
                </a:moveTo>
                <a:lnTo>
                  <a:pt x="3885114" y="0"/>
                </a:lnTo>
                <a:lnTo>
                  <a:pt x="3885114" y="3772092"/>
                </a:lnTo>
                <a:lnTo>
                  <a:pt x="0" y="3772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946447">
            <a:off x="-1908445" y="7676441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946447">
            <a:off x="-3163589" y="7642108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EC709A"/>
                </a:solidFill>
                <a:latin typeface="Poppins Light"/>
              </a:rPr>
              <a:t>(12/12)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8035" y="-4234518"/>
            <a:ext cx="18756035" cy="18756035"/>
          </a:xfrm>
          <a:custGeom>
            <a:avLst/>
            <a:gdLst/>
            <a:ahLst/>
            <a:cxnLst/>
            <a:rect l="l" t="t" r="r" b="b"/>
            <a:pathLst>
              <a:path w="18756035" h="18756035">
                <a:moveTo>
                  <a:pt x="0" y="0"/>
                </a:moveTo>
                <a:lnTo>
                  <a:pt x="18756035" y="0"/>
                </a:lnTo>
                <a:lnTo>
                  <a:pt x="18756035" y="18756036"/>
                </a:lnTo>
                <a:lnTo>
                  <a:pt x="0" y="18756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23657" y="1517669"/>
            <a:ext cx="12040685" cy="2093950"/>
            <a:chOff x="0" y="0"/>
            <a:chExt cx="16054247" cy="279193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054247" cy="2791934"/>
              <a:chOff x="0" y="0"/>
              <a:chExt cx="24413681" cy="424569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4413680" cy="4245692"/>
              </a:xfrm>
              <a:custGeom>
                <a:avLst/>
                <a:gdLst/>
                <a:ahLst/>
                <a:cxnLst/>
                <a:rect l="l" t="t" r="r" b="b"/>
                <a:pathLst>
                  <a:path w="24413680" h="4245692">
                    <a:moveTo>
                      <a:pt x="0" y="0"/>
                    </a:moveTo>
                    <a:lnTo>
                      <a:pt x="0" y="4245692"/>
                    </a:lnTo>
                    <a:lnTo>
                      <a:pt x="24413680" y="4245692"/>
                    </a:lnTo>
                    <a:lnTo>
                      <a:pt x="24413680" y="0"/>
                    </a:lnTo>
                    <a:lnTo>
                      <a:pt x="0" y="0"/>
                    </a:lnTo>
                    <a:close/>
                    <a:moveTo>
                      <a:pt x="24352721" y="4184732"/>
                    </a:moveTo>
                    <a:lnTo>
                      <a:pt x="59690" y="4184732"/>
                    </a:lnTo>
                    <a:lnTo>
                      <a:pt x="59690" y="59690"/>
                    </a:lnTo>
                    <a:lnTo>
                      <a:pt x="24352721" y="59690"/>
                    </a:lnTo>
                    <a:lnTo>
                      <a:pt x="24352721" y="4184732"/>
                    </a:lnTo>
                    <a:close/>
                  </a:path>
                </a:pathLst>
              </a:custGeom>
              <a:solidFill>
                <a:srgbClr val="FC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915291" y="691117"/>
              <a:ext cx="14223666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210" dirty="0">
                  <a:solidFill>
                    <a:srgbClr val="FCFFFF"/>
                  </a:solidFill>
                  <a:latin typeface="Poppins Bold" panose="020B0604020202020204" charset="0"/>
                  <a:cs typeface="Poppins Bold" panose="020B0604020202020204" charset="0"/>
                </a:rPr>
                <a:t>Acknowledgements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69121" y="5993313"/>
            <a:ext cx="3220983" cy="3220983"/>
            <a:chOff x="0" y="0"/>
            <a:chExt cx="4294644" cy="429464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294644" cy="42946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FFFF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831491" y="846821"/>
              <a:ext cx="2631661" cy="2601001"/>
            </a:xfrm>
            <a:custGeom>
              <a:avLst/>
              <a:gdLst/>
              <a:ahLst/>
              <a:cxnLst/>
              <a:rect l="l" t="t" r="r" b="b"/>
              <a:pathLst>
                <a:path w="2631661" h="2601001">
                  <a:moveTo>
                    <a:pt x="0" y="0"/>
                  </a:moveTo>
                  <a:lnTo>
                    <a:pt x="2631661" y="0"/>
                  </a:lnTo>
                  <a:lnTo>
                    <a:pt x="2631661" y="2601001"/>
                  </a:lnTo>
                  <a:lnTo>
                    <a:pt x="0" y="260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602263" y="6038162"/>
            <a:ext cx="3220138" cy="322013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2983023" y="6625552"/>
            <a:ext cx="2458617" cy="1956505"/>
          </a:xfrm>
          <a:custGeom>
            <a:avLst/>
            <a:gdLst/>
            <a:ahLst/>
            <a:cxnLst/>
            <a:rect l="l" t="t" r="r" b="b"/>
            <a:pathLst>
              <a:path w="2458617" h="1956505">
                <a:moveTo>
                  <a:pt x="0" y="0"/>
                </a:moveTo>
                <a:lnTo>
                  <a:pt x="2458617" y="0"/>
                </a:lnTo>
                <a:lnTo>
                  <a:pt x="2458617" y="1956505"/>
                </a:lnTo>
                <a:lnTo>
                  <a:pt x="0" y="1956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144000" y="6013350"/>
            <a:ext cx="3220138" cy="322013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FFFF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9505097" y="6712877"/>
            <a:ext cx="2497945" cy="1781854"/>
          </a:xfrm>
          <a:custGeom>
            <a:avLst/>
            <a:gdLst/>
            <a:ahLst/>
            <a:cxnLst/>
            <a:rect l="l" t="t" r="r" b="b"/>
            <a:pathLst>
              <a:path w="2497945" h="1781854">
                <a:moveTo>
                  <a:pt x="0" y="0"/>
                </a:moveTo>
                <a:lnTo>
                  <a:pt x="2497944" y="0"/>
                </a:lnTo>
                <a:lnTo>
                  <a:pt x="2497944" y="1781854"/>
                </a:lnTo>
                <a:lnTo>
                  <a:pt x="0" y="1781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31" t="-15565" r="-6879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5728229" y="6032542"/>
            <a:ext cx="3181753" cy="318175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882437" y="4051200"/>
            <a:ext cx="1452312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spc="150" dirty="0">
                <a:solidFill>
                  <a:srgbClr val="FCFFFF"/>
                </a:solidFill>
                <a:latin typeface="Poppins Light Bold"/>
              </a:rPr>
              <a:t>Brooks Butler (graduate mentor)</a:t>
            </a:r>
          </a:p>
          <a:p>
            <a:pPr algn="ctr">
              <a:lnSpc>
                <a:spcPts val="6000"/>
              </a:lnSpc>
            </a:pPr>
            <a:r>
              <a:rPr lang="en-US" sz="5000" spc="150" dirty="0">
                <a:solidFill>
                  <a:srgbClr val="FCFFFF"/>
                </a:solidFill>
                <a:latin typeface="Poppins Light Bold"/>
              </a:rPr>
              <a:t>Professor Philip E. </a:t>
            </a:r>
            <a:r>
              <a:rPr lang="en-US" sz="5000" spc="150" dirty="0" err="1">
                <a:solidFill>
                  <a:srgbClr val="FCFFFF"/>
                </a:solidFill>
                <a:latin typeface="Poppins Light Bold"/>
              </a:rPr>
              <a:t>Paré</a:t>
            </a:r>
            <a:r>
              <a:rPr lang="en-US" sz="5000" spc="150" dirty="0">
                <a:solidFill>
                  <a:srgbClr val="FCFFFF"/>
                </a:solidFill>
                <a:latin typeface="Poppins Light Bold"/>
              </a:rPr>
              <a:t> (faculty advisor)</a:t>
            </a:r>
          </a:p>
        </p:txBody>
      </p:sp>
      <p:sp>
        <p:nvSpPr>
          <p:cNvPr id="20" name="Freeform 20"/>
          <p:cNvSpPr/>
          <p:nvPr/>
        </p:nvSpPr>
        <p:spPr>
          <a:xfrm>
            <a:off x="5879424" y="6183737"/>
            <a:ext cx="2879363" cy="2879363"/>
          </a:xfrm>
          <a:custGeom>
            <a:avLst/>
            <a:gdLst/>
            <a:ahLst/>
            <a:cxnLst/>
            <a:rect l="l" t="t" r="r" b="b"/>
            <a:pathLst>
              <a:path w="2879363" h="2879363">
                <a:moveTo>
                  <a:pt x="0" y="0"/>
                </a:moveTo>
                <a:lnTo>
                  <a:pt x="2879363" y="0"/>
                </a:lnTo>
                <a:lnTo>
                  <a:pt x="2879363" y="2879364"/>
                </a:lnTo>
                <a:lnTo>
                  <a:pt x="0" y="2879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80973" y="4093684"/>
            <a:ext cx="10526054" cy="2099632"/>
            <a:chOff x="0" y="0"/>
            <a:chExt cx="14034738" cy="279950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4034738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210" dirty="0">
                  <a:solidFill>
                    <a:srgbClr val="EC709A"/>
                  </a:solidFill>
                  <a:latin typeface="Poppins Bold" panose="020B0604020202020204" charset="0"/>
                  <a:cs typeface="Poppins Bold" panose="020B0604020202020204" charset="0"/>
                </a:rPr>
                <a:t>Thank you!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2280" y="2091907"/>
              <a:ext cx="1373245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416" dirty="0">
                  <a:solidFill>
                    <a:srgbClr val="EC709A"/>
                  </a:solidFill>
                  <a:latin typeface="Poppins Light Bold"/>
                </a:rPr>
                <a:t>QUESTIONS?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6026777">
            <a:off x="10449141" y="7081940"/>
            <a:ext cx="4076547" cy="3957957"/>
          </a:xfrm>
          <a:custGeom>
            <a:avLst/>
            <a:gdLst/>
            <a:ahLst/>
            <a:cxnLst/>
            <a:rect l="l" t="t" r="r" b="b"/>
            <a:pathLst>
              <a:path w="4076547" h="3957957">
                <a:moveTo>
                  <a:pt x="0" y="0"/>
                </a:moveTo>
                <a:lnTo>
                  <a:pt x="4076547" y="0"/>
                </a:lnTo>
                <a:lnTo>
                  <a:pt x="4076547" y="3957956"/>
                </a:lnTo>
                <a:lnTo>
                  <a:pt x="0" y="3957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672515">
            <a:off x="13228652" y="6121994"/>
            <a:ext cx="6550049" cy="6787615"/>
          </a:xfrm>
          <a:custGeom>
            <a:avLst/>
            <a:gdLst/>
            <a:ahLst/>
            <a:cxnLst/>
            <a:rect l="l" t="t" r="r" b="b"/>
            <a:pathLst>
              <a:path w="6550049" h="6787615">
                <a:moveTo>
                  <a:pt x="0" y="0"/>
                </a:moveTo>
                <a:lnTo>
                  <a:pt x="6550049" y="0"/>
                </a:lnTo>
                <a:lnTo>
                  <a:pt x="6550049" y="6787616"/>
                </a:lnTo>
                <a:lnTo>
                  <a:pt x="0" y="67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672515">
            <a:off x="14739899" y="6709711"/>
            <a:ext cx="6550049" cy="6787615"/>
          </a:xfrm>
          <a:custGeom>
            <a:avLst/>
            <a:gdLst/>
            <a:ahLst/>
            <a:cxnLst/>
            <a:rect l="l" t="t" r="r" b="b"/>
            <a:pathLst>
              <a:path w="6550049" h="6787615">
                <a:moveTo>
                  <a:pt x="0" y="0"/>
                </a:moveTo>
                <a:lnTo>
                  <a:pt x="6550049" y="0"/>
                </a:lnTo>
                <a:lnTo>
                  <a:pt x="6550049" y="6787615"/>
                </a:lnTo>
                <a:lnTo>
                  <a:pt x="0" y="678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661" y="-4234518"/>
            <a:ext cx="18756035" cy="18756035"/>
          </a:xfrm>
          <a:custGeom>
            <a:avLst/>
            <a:gdLst/>
            <a:ahLst/>
            <a:cxnLst/>
            <a:rect l="l" t="t" r="r" b="b"/>
            <a:pathLst>
              <a:path w="18756035" h="18756035">
                <a:moveTo>
                  <a:pt x="0" y="0"/>
                </a:moveTo>
                <a:lnTo>
                  <a:pt x="18756036" y="0"/>
                </a:lnTo>
                <a:lnTo>
                  <a:pt x="18756036" y="18756036"/>
                </a:lnTo>
                <a:lnTo>
                  <a:pt x="0" y="18756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653783">
            <a:off x="-1280282" y="-1274440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5" y="0"/>
                </a:lnTo>
                <a:lnTo>
                  <a:pt x="5072035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653783">
            <a:off x="-1391978" y="-2525075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12174" y="7317337"/>
            <a:ext cx="3864850" cy="3752418"/>
          </a:xfrm>
          <a:custGeom>
            <a:avLst/>
            <a:gdLst/>
            <a:ahLst/>
            <a:cxnLst/>
            <a:rect l="l" t="t" r="r" b="b"/>
            <a:pathLst>
              <a:path w="3864850" h="3752418">
                <a:moveTo>
                  <a:pt x="0" y="0"/>
                </a:moveTo>
                <a:lnTo>
                  <a:pt x="3864850" y="0"/>
                </a:lnTo>
                <a:lnTo>
                  <a:pt x="3864850" y="3752417"/>
                </a:lnTo>
                <a:lnTo>
                  <a:pt x="0" y="3752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463042" y="800100"/>
            <a:ext cx="13361917" cy="1475980"/>
            <a:chOff x="0" y="0"/>
            <a:chExt cx="17815889" cy="196797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7815889" cy="1967973"/>
              <a:chOff x="0" y="0"/>
              <a:chExt cx="27092609" cy="299269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92610" cy="2992695"/>
              </a:xfrm>
              <a:custGeom>
                <a:avLst/>
                <a:gdLst/>
                <a:ahLst/>
                <a:cxnLst/>
                <a:rect l="l" t="t" r="r" b="b"/>
                <a:pathLst>
                  <a:path w="27092610" h="2992695">
                    <a:moveTo>
                      <a:pt x="0" y="0"/>
                    </a:moveTo>
                    <a:lnTo>
                      <a:pt x="0" y="2992695"/>
                    </a:lnTo>
                    <a:lnTo>
                      <a:pt x="27092610" y="2992695"/>
                    </a:lnTo>
                    <a:lnTo>
                      <a:pt x="27092610" y="0"/>
                    </a:lnTo>
                    <a:lnTo>
                      <a:pt x="0" y="0"/>
                    </a:lnTo>
                    <a:close/>
                    <a:moveTo>
                      <a:pt x="27031649" y="2931735"/>
                    </a:moveTo>
                    <a:lnTo>
                      <a:pt x="59690" y="2931735"/>
                    </a:lnTo>
                    <a:lnTo>
                      <a:pt x="59690" y="59690"/>
                    </a:lnTo>
                    <a:lnTo>
                      <a:pt x="27031649" y="59690"/>
                    </a:lnTo>
                    <a:lnTo>
                      <a:pt x="27031649" y="2931735"/>
                    </a:lnTo>
                    <a:close/>
                  </a:path>
                </a:pathLst>
              </a:custGeom>
              <a:solidFill>
                <a:srgbClr val="FC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273769" y="508000"/>
              <a:ext cx="15268352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40"/>
                </a:lnSpc>
              </a:pPr>
              <a:r>
                <a:rPr lang="en-US" sz="6200" spc="186" dirty="0">
                  <a:solidFill>
                    <a:srgbClr val="FCFFFF"/>
                  </a:solidFill>
                  <a:latin typeface="Poppins Bold" panose="020B0604020202020204" charset="0"/>
                  <a:cs typeface="Poppins Bold" panose="020B0604020202020204" charset="0"/>
                </a:rPr>
                <a:t>"Flattening the Curve"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463042" y="2632668"/>
            <a:ext cx="13361917" cy="6625632"/>
            <a:chOff x="0" y="0"/>
            <a:chExt cx="17815889" cy="88341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15889" cy="8834176"/>
            </a:xfrm>
            <a:custGeom>
              <a:avLst/>
              <a:gdLst/>
              <a:ahLst/>
              <a:cxnLst/>
              <a:rect l="l" t="t" r="r" b="b"/>
              <a:pathLst>
                <a:path w="17815889" h="8834176">
                  <a:moveTo>
                    <a:pt x="0" y="0"/>
                  </a:moveTo>
                  <a:lnTo>
                    <a:pt x="17815889" y="0"/>
                  </a:lnTo>
                  <a:lnTo>
                    <a:pt x="17815889" y="8834176"/>
                  </a:lnTo>
                  <a:lnTo>
                    <a:pt x="0" y="8834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3422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6005107" y="4222565"/>
              <a:ext cx="6125030" cy="42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6"/>
                </a:lnSpc>
              </a:pPr>
              <a:r>
                <a:rPr lang="en-US" sz="1933" spc="75">
                  <a:solidFill>
                    <a:srgbClr val="000000"/>
                  </a:solidFill>
                  <a:latin typeface="Poppins Light"/>
                </a:rPr>
                <a:t>Health Care System Capacity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196781" y="3322229"/>
              <a:ext cx="2214072" cy="132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6"/>
                </a:lnSpc>
              </a:pPr>
              <a:r>
                <a:rPr lang="en-US" sz="1933">
                  <a:solidFill>
                    <a:srgbClr val="946444"/>
                  </a:solidFill>
                  <a:latin typeface="Poppins Light Bold"/>
                </a:rPr>
                <a:t>Without Protective Measures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16395" y="5913584"/>
              <a:ext cx="2902453" cy="872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6"/>
                </a:lnSpc>
              </a:pPr>
              <a:r>
                <a:rPr lang="en-US" sz="1933">
                  <a:solidFill>
                    <a:srgbClr val="79425D"/>
                  </a:solidFill>
                  <a:latin typeface="Poppins Light Bold"/>
                </a:rPr>
                <a:t>With Protective Measures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845430" y="7766627"/>
              <a:ext cx="6125030" cy="441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6"/>
                </a:lnSpc>
              </a:pPr>
              <a:r>
                <a:rPr lang="en-US" sz="1933" spc="75">
                  <a:solidFill>
                    <a:srgbClr val="000000"/>
                  </a:solidFill>
                  <a:latin typeface="Arimo Italics"/>
                </a:rPr>
                <a:t>Time since first case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5400000">
              <a:off x="-2207341" y="4196169"/>
              <a:ext cx="5341160" cy="441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6"/>
                </a:lnSpc>
              </a:pPr>
              <a:r>
                <a:rPr lang="en-US" sz="1933" spc="75">
                  <a:solidFill>
                    <a:srgbClr val="000000"/>
                  </a:solidFill>
                  <a:latin typeface="Arimo Italics"/>
                </a:rPr>
                <a:t>Number of Cases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9132" y="8145001"/>
              <a:ext cx="6039329" cy="60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4"/>
                </a:lnSpc>
              </a:pPr>
              <a:r>
                <a:rPr lang="en-US" sz="1288" spc="50">
                  <a:solidFill>
                    <a:srgbClr val="000000"/>
                  </a:solidFill>
                  <a:latin typeface="Arimo Italics"/>
                </a:rPr>
                <a:t>Source: CDC, Drew Harris</a:t>
              </a:r>
            </a:p>
            <a:p>
              <a:pPr>
                <a:lnSpc>
                  <a:spcPts val="1804"/>
                </a:lnSpc>
              </a:pPr>
              <a:r>
                <a:rPr lang="en-US" sz="1288" spc="50">
                  <a:solidFill>
                    <a:srgbClr val="000000"/>
                  </a:solidFill>
                  <a:latin typeface="Arimo Italics"/>
                </a:rPr>
                <a:t>Credit: Connie Hanzhang Jin/NPR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D462A6"/>
                </a:solidFill>
                <a:latin typeface="Poppins Light"/>
              </a:rPr>
              <a:t>(1/12)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5597" y="7818672"/>
            <a:ext cx="3885113" cy="3772092"/>
          </a:xfrm>
          <a:custGeom>
            <a:avLst/>
            <a:gdLst/>
            <a:ahLst/>
            <a:cxnLst/>
            <a:rect l="l" t="t" r="r" b="b"/>
            <a:pathLst>
              <a:path w="3885113" h="3772092">
                <a:moveTo>
                  <a:pt x="0" y="0"/>
                </a:moveTo>
                <a:lnTo>
                  <a:pt x="3885114" y="0"/>
                </a:lnTo>
                <a:lnTo>
                  <a:pt x="3885114" y="3772092"/>
                </a:lnTo>
                <a:lnTo>
                  <a:pt x="0" y="3772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570884">
            <a:off x="15134468" y="-2026156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70884">
            <a:off x="16369498" y="-2252574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5"/>
                </a:lnTo>
                <a:lnTo>
                  <a:pt x="0" y="5255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09482" y="-857346"/>
            <a:ext cx="3885113" cy="3772092"/>
          </a:xfrm>
          <a:custGeom>
            <a:avLst/>
            <a:gdLst/>
            <a:ahLst/>
            <a:cxnLst/>
            <a:rect l="l" t="t" r="r" b="b"/>
            <a:pathLst>
              <a:path w="3885113" h="3772092">
                <a:moveTo>
                  <a:pt x="0" y="0"/>
                </a:moveTo>
                <a:lnTo>
                  <a:pt x="3885114" y="0"/>
                </a:lnTo>
                <a:lnTo>
                  <a:pt x="3885114" y="3772092"/>
                </a:lnTo>
                <a:lnTo>
                  <a:pt x="0" y="3772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46447">
            <a:off x="-1908445" y="7676441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946447">
            <a:off x="-3163589" y="7642108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931614" y="1028700"/>
            <a:ext cx="12424771" cy="1368015"/>
            <a:chOff x="0" y="0"/>
            <a:chExt cx="16566362" cy="1824020"/>
          </a:xfrm>
        </p:grpSpPr>
        <p:grpSp>
          <p:nvGrpSpPr>
            <p:cNvPr id="9" name="Group 9"/>
            <p:cNvGrpSpPr/>
            <p:nvPr/>
          </p:nvGrpSpPr>
          <p:grpSpPr>
            <a:xfrm>
              <a:off x="29345" y="0"/>
              <a:ext cx="16507672" cy="1824020"/>
              <a:chOff x="0" y="0"/>
              <a:chExt cx="25103204" cy="277378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5103204" cy="2773786"/>
              </a:xfrm>
              <a:custGeom>
                <a:avLst/>
                <a:gdLst/>
                <a:ahLst/>
                <a:cxnLst/>
                <a:rect l="l" t="t" r="r" b="b"/>
                <a:pathLst>
                  <a:path w="25103204" h="2773786">
                    <a:moveTo>
                      <a:pt x="0" y="0"/>
                    </a:moveTo>
                    <a:lnTo>
                      <a:pt x="0" y="2773786"/>
                    </a:lnTo>
                    <a:lnTo>
                      <a:pt x="25103204" y="2773786"/>
                    </a:lnTo>
                    <a:lnTo>
                      <a:pt x="25103204" y="0"/>
                    </a:lnTo>
                    <a:lnTo>
                      <a:pt x="0" y="0"/>
                    </a:lnTo>
                    <a:close/>
                    <a:moveTo>
                      <a:pt x="25042244" y="2712825"/>
                    </a:moveTo>
                    <a:lnTo>
                      <a:pt x="59690" y="2712825"/>
                    </a:lnTo>
                    <a:lnTo>
                      <a:pt x="59690" y="59690"/>
                    </a:lnTo>
                    <a:lnTo>
                      <a:pt x="25042244" y="59690"/>
                    </a:lnTo>
                    <a:lnTo>
                      <a:pt x="25042244" y="2712826"/>
                    </a:lnTo>
                    <a:close/>
                  </a:path>
                </a:pathLst>
              </a:custGeom>
              <a:solidFill>
                <a:srgbClr val="EC709A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0" y="290909"/>
              <a:ext cx="16566362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210" dirty="0">
                  <a:solidFill>
                    <a:srgbClr val="EC709A"/>
                  </a:solidFill>
                  <a:latin typeface="Poppins Bold" panose="020B0604020202020204" charset="0"/>
                  <a:cs typeface="Poppins Bold" panose="020B0604020202020204" charset="0"/>
                </a:rPr>
                <a:t>Broader Impact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931614" y="2914746"/>
            <a:ext cx="5313021" cy="5313021"/>
          </a:xfrm>
          <a:custGeom>
            <a:avLst/>
            <a:gdLst/>
            <a:ahLst/>
            <a:cxnLst/>
            <a:rect l="l" t="t" r="r" b="b"/>
            <a:pathLst>
              <a:path w="5313021" h="5313021">
                <a:moveTo>
                  <a:pt x="0" y="0"/>
                </a:moveTo>
                <a:lnTo>
                  <a:pt x="5313021" y="0"/>
                </a:lnTo>
                <a:lnTo>
                  <a:pt x="5313021" y="5313021"/>
                </a:lnTo>
                <a:lnTo>
                  <a:pt x="0" y="5313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EC709A"/>
                </a:solidFill>
                <a:latin typeface="Poppins Light"/>
              </a:rPr>
              <a:t>(2/12)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5597" y="7818672"/>
            <a:ext cx="3885113" cy="3772092"/>
          </a:xfrm>
          <a:custGeom>
            <a:avLst/>
            <a:gdLst/>
            <a:ahLst/>
            <a:cxnLst/>
            <a:rect l="l" t="t" r="r" b="b"/>
            <a:pathLst>
              <a:path w="3885113" h="3772092">
                <a:moveTo>
                  <a:pt x="0" y="0"/>
                </a:moveTo>
                <a:lnTo>
                  <a:pt x="3885114" y="0"/>
                </a:lnTo>
                <a:lnTo>
                  <a:pt x="3885114" y="3772092"/>
                </a:lnTo>
                <a:lnTo>
                  <a:pt x="0" y="3772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570884">
            <a:off x="15134468" y="-2026156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70884">
            <a:off x="16369498" y="-2252574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5"/>
                </a:lnTo>
                <a:lnTo>
                  <a:pt x="0" y="5255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09482" y="-857346"/>
            <a:ext cx="3885113" cy="3772092"/>
          </a:xfrm>
          <a:custGeom>
            <a:avLst/>
            <a:gdLst/>
            <a:ahLst/>
            <a:cxnLst/>
            <a:rect l="l" t="t" r="r" b="b"/>
            <a:pathLst>
              <a:path w="3885113" h="3772092">
                <a:moveTo>
                  <a:pt x="0" y="0"/>
                </a:moveTo>
                <a:lnTo>
                  <a:pt x="3885114" y="0"/>
                </a:lnTo>
                <a:lnTo>
                  <a:pt x="3885114" y="3772092"/>
                </a:lnTo>
                <a:lnTo>
                  <a:pt x="0" y="3772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46447">
            <a:off x="-1908445" y="7676441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946447">
            <a:off x="-3163589" y="7642108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57503" y="2828885"/>
            <a:ext cx="5398882" cy="5398882"/>
          </a:xfrm>
          <a:custGeom>
            <a:avLst/>
            <a:gdLst/>
            <a:ahLst/>
            <a:cxnLst/>
            <a:rect l="l" t="t" r="r" b="b"/>
            <a:pathLst>
              <a:path w="5398882" h="5398882">
                <a:moveTo>
                  <a:pt x="0" y="0"/>
                </a:moveTo>
                <a:lnTo>
                  <a:pt x="5398883" y="0"/>
                </a:lnTo>
                <a:lnTo>
                  <a:pt x="5398883" y="5398882"/>
                </a:lnTo>
                <a:lnTo>
                  <a:pt x="0" y="5398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931614" y="1028700"/>
            <a:ext cx="12424771" cy="1368015"/>
            <a:chOff x="0" y="0"/>
            <a:chExt cx="16566362" cy="1824020"/>
          </a:xfrm>
        </p:grpSpPr>
        <p:grpSp>
          <p:nvGrpSpPr>
            <p:cNvPr id="10" name="Group 10"/>
            <p:cNvGrpSpPr/>
            <p:nvPr/>
          </p:nvGrpSpPr>
          <p:grpSpPr>
            <a:xfrm>
              <a:off x="29345" y="0"/>
              <a:ext cx="16507672" cy="1824020"/>
              <a:chOff x="0" y="0"/>
              <a:chExt cx="25103204" cy="27737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5103204" cy="2773786"/>
              </a:xfrm>
              <a:custGeom>
                <a:avLst/>
                <a:gdLst/>
                <a:ahLst/>
                <a:cxnLst/>
                <a:rect l="l" t="t" r="r" b="b"/>
                <a:pathLst>
                  <a:path w="25103204" h="2773786">
                    <a:moveTo>
                      <a:pt x="0" y="0"/>
                    </a:moveTo>
                    <a:lnTo>
                      <a:pt x="0" y="2773786"/>
                    </a:lnTo>
                    <a:lnTo>
                      <a:pt x="25103204" y="2773786"/>
                    </a:lnTo>
                    <a:lnTo>
                      <a:pt x="25103204" y="0"/>
                    </a:lnTo>
                    <a:lnTo>
                      <a:pt x="0" y="0"/>
                    </a:lnTo>
                    <a:close/>
                    <a:moveTo>
                      <a:pt x="25042244" y="2712825"/>
                    </a:moveTo>
                    <a:lnTo>
                      <a:pt x="59690" y="2712825"/>
                    </a:lnTo>
                    <a:lnTo>
                      <a:pt x="59690" y="59690"/>
                    </a:lnTo>
                    <a:lnTo>
                      <a:pt x="25042244" y="59690"/>
                    </a:lnTo>
                    <a:lnTo>
                      <a:pt x="25042244" y="2712826"/>
                    </a:lnTo>
                    <a:close/>
                  </a:path>
                </a:pathLst>
              </a:custGeom>
              <a:solidFill>
                <a:srgbClr val="EC709A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304800"/>
              <a:ext cx="16566362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210" dirty="0">
                  <a:solidFill>
                    <a:srgbClr val="EC709A"/>
                  </a:solidFill>
                  <a:latin typeface="Poppins Bold" panose="020B0604020202020204" charset="0"/>
                  <a:cs typeface="Poppins Bold" panose="020B0604020202020204" charset="0"/>
                </a:rPr>
                <a:t>Broader Impact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2931614" y="2914746"/>
            <a:ext cx="5313021" cy="5313021"/>
          </a:xfrm>
          <a:custGeom>
            <a:avLst/>
            <a:gdLst/>
            <a:ahLst/>
            <a:cxnLst/>
            <a:rect l="l" t="t" r="r" b="b"/>
            <a:pathLst>
              <a:path w="5313021" h="5313021">
                <a:moveTo>
                  <a:pt x="0" y="0"/>
                </a:moveTo>
                <a:lnTo>
                  <a:pt x="5313021" y="0"/>
                </a:lnTo>
                <a:lnTo>
                  <a:pt x="5313021" y="5313021"/>
                </a:lnTo>
                <a:lnTo>
                  <a:pt x="0" y="5313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EC709A"/>
                </a:solidFill>
                <a:latin typeface="Poppins Light"/>
              </a:rPr>
              <a:t>(3/12)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7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018" y="-3706535"/>
            <a:ext cx="18756035" cy="18756035"/>
          </a:xfrm>
          <a:custGeom>
            <a:avLst/>
            <a:gdLst/>
            <a:ahLst/>
            <a:cxnLst/>
            <a:rect l="l" t="t" r="r" b="b"/>
            <a:pathLst>
              <a:path w="18756035" h="18756035">
                <a:moveTo>
                  <a:pt x="0" y="0"/>
                </a:moveTo>
                <a:lnTo>
                  <a:pt x="18756036" y="0"/>
                </a:lnTo>
                <a:lnTo>
                  <a:pt x="18756036" y="18756036"/>
                </a:lnTo>
                <a:lnTo>
                  <a:pt x="0" y="18756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3689236" y="813893"/>
            <a:ext cx="1090952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210" dirty="0">
                <a:solidFill>
                  <a:srgbClr val="FCFFFF"/>
                </a:solidFill>
                <a:latin typeface="Poppins Bold" panose="020B0604020202020204" charset="0"/>
                <a:cs typeface="Poppins Bold" panose="020B0604020202020204" charset="0"/>
              </a:rPr>
              <a:t>Problem Formulation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98909"/>
            <a:ext cx="6511773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spc="489" dirty="0">
                <a:solidFill>
                  <a:srgbClr val="FCFFFF"/>
                </a:solidFill>
                <a:latin typeface="Poppins Light Bold"/>
              </a:rPr>
              <a:t>CONTROL STRATEGY:</a:t>
            </a:r>
          </a:p>
          <a:p>
            <a:pPr algn="ctr">
              <a:lnSpc>
                <a:spcPts val="4549"/>
              </a:lnSpc>
            </a:pPr>
            <a:r>
              <a:rPr lang="en-US" sz="3499" spc="489" dirty="0">
                <a:solidFill>
                  <a:srgbClr val="FCFFFF"/>
                </a:solidFill>
                <a:latin typeface="Poppins Light Bold"/>
              </a:rPr>
              <a:t>LOCKDOWNS</a:t>
            </a:r>
          </a:p>
        </p:txBody>
      </p:sp>
      <p:sp>
        <p:nvSpPr>
          <p:cNvPr id="7" name="Freeform 7"/>
          <p:cNvSpPr/>
          <p:nvPr/>
        </p:nvSpPr>
        <p:spPr>
          <a:xfrm>
            <a:off x="2370524" y="5143500"/>
            <a:ext cx="4237885" cy="1301636"/>
          </a:xfrm>
          <a:custGeom>
            <a:avLst/>
            <a:gdLst/>
            <a:ahLst/>
            <a:cxnLst/>
            <a:rect l="l" t="t" r="r" b="b"/>
            <a:pathLst>
              <a:path w="4237885" h="1301636">
                <a:moveTo>
                  <a:pt x="0" y="0"/>
                </a:moveTo>
                <a:lnTo>
                  <a:pt x="4237885" y="0"/>
                </a:lnTo>
                <a:lnTo>
                  <a:pt x="4237885" y="1301636"/>
                </a:lnTo>
                <a:lnTo>
                  <a:pt x="0" y="1301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33580" y="6605932"/>
            <a:ext cx="6511773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spc="489" dirty="0">
                <a:solidFill>
                  <a:srgbClr val="FCFFFF"/>
                </a:solidFill>
                <a:latin typeface="Poppins Light Bold"/>
              </a:rPr>
              <a:t>where tₛ is the start time of lockdown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FFE497"/>
                </a:solidFill>
                <a:latin typeface="Poppins Light"/>
              </a:rPr>
              <a:t>(4/12)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AD259A17-21A4-29FC-E2EE-54165189E6AF}"/>
              </a:ext>
            </a:extLst>
          </p:cNvPr>
          <p:cNvGrpSpPr/>
          <p:nvPr/>
        </p:nvGrpSpPr>
        <p:grpSpPr>
          <a:xfrm>
            <a:off x="3364539" y="365785"/>
            <a:ext cx="11558921" cy="1729715"/>
            <a:chOff x="0" y="-92819"/>
            <a:chExt cx="23436856" cy="3507168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CFDA2A42-28D1-7C11-B7E9-4973C65C4E78}"/>
                </a:ext>
              </a:extLst>
            </p:cNvPr>
            <p:cNvSpPr/>
            <p:nvPr/>
          </p:nvSpPr>
          <p:spPr>
            <a:xfrm>
              <a:off x="0" y="-92819"/>
              <a:ext cx="23436856" cy="3507168"/>
            </a:xfrm>
            <a:custGeom>
              <a:avLst/>
              <a:gdLst/>
              <a:ahLst/>
              <a:cxnLst/>
              <a:rect l="l" t="t" r="r" b="b"/>
              <a:pathLst>
                <a:path w="23436856" h="3507168">
                  <a:moveTo>
                    <a:pt x="0" y="0"/>
                  </a:moveTo>
                  <a:lnTo>
                    <a:pt x="0" y="3507168"/>
                  </a:lnTo>
                  <a:lnTo>
                    <a:pt x="23436856" y="3507168"/>
                  </a:lnTo>
                  <a:lnTo>
                    <a:pt x="23436856" y="0"/>
                  </a:lnTo>
                  <a:lnTo>
                    <a:pt x="0" y="0"/>
                  </a:lnTo>
                  <a:close/>
                  <a:moveTo>
                    <a:pt x="23375896" y="3446207"/>
                  </a:moveTo>
                  <a:lnTo>
                    <a:pt x="59690" y="3446207"/>
                  </a:lnTo>
                  <a:lnTo>
                    <a:pt x="59690" y="59690"/>
                  </a:lnTo>
                  <a:lnTo>
                    <a:pt x="23375896" y="59690"/>
                  </a:lnTo>
                  <a:lnTo>
                    <a:pt x="23375896" y="3446207"/>
                  </a:lnTo>
                  <a:close/>
                </a:path>
              </a:pathLst>
            </a:custGeom>
            <a:solidFill>
              <a:srgbClr val="FCFFFF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7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018" y="-3768275"/>
            <a:ext cx="18756035" cy="18756035"/>
          </a:xfrm>
          <a:custGeom>
            <a:avLst/>
            <a:gdLst/>
            <a:ahLst/>
            <a:cxnLst/>
            <a:rect l="l" t="t" r="r" b="b"/>
            <a:pathLst>
              <a:path w="18756035" h="18756035">
                <a:moveTo>
                  <a:pt x="0" y="0"/>
                </a:moveTo>
                <a:lnTo>
                  <a:pt x="18756036" y="0"/>
                </a:lnTo>
                <a:lnTo>
                  <a:pt x="18756036" y="18756036"/>
                </a:lnTo>
                <a:lnTo>
                  <a:pt x="0" y="18756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3689236" y="813893"/>
            <a:ext cx="1090952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210" dirty="0">
                <a:solidFill>
                  <a:srgbClr val="FCFFFF"/>
                </a:solidFill>
                <a:latin typeface="Poppins Bold" panose="020B0604020202020204" charset="0"/>
                <a:cs typeface="Poppins Bold" panose="020B0604020202020204" charset="0"/>
              </a:rPr>
              <a:t>Problem Formulation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98909"/>
            <a:ext cx="6511773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spc="489">
                <a:solidFill>
                  <a:srgbClr val="FCFFFF"/>
                </a:solidFill>
                <a:latin typeface="Poppins Light Bold"/>
              </a:rPr>
              <a:t>CONTROL STRATEGY:</a:t>
            </a:r>
          </a:p>
          <a:p>
            <a:pPr algn="ctr">
              <a:lnSpc>
                <a:spcPts val="4549"/>
              </a:lnSpc>
            </a:pPr>
            <a:r>
              <a:rPr lang="en-US" sz="3499" spc="489">
                <a:solidFill>
                  <a:srgbClr val="FCFFFF"/>
                </a:solidFill>
                <a:latin typeface="Poppins Light Bold"/>
              </a:rPr>
              <a:t>LOCKDOWNS</a:t>
            </a:r>
          </a:p>
        </p:txBody>
      </p:sp>
      <p:sp>
        <p:nvSpPr>
          <p:cNvPr id="7" name="Freeform 7"/>
          <p:cNvSpPr/>
          <p:nvPr/>
        </p:nvSpPr>
        <p:spPr>
          <a:xfrm>
            <a:off x="2370524" y="5143500"/>
            <a:ext cx="4237885" cy="1301636"/>
          </a:xfrm>
          <a:custGeom>
            <a:avLst/>
            <a:gdLst/>
            <a:ahLst/>
            <a:cxnLst/>
            <a:rect l="l" t="t" r="r" b="b"/>
            <a:pathLst>
              <a:path w="4237885" h="1301636">
                <a:moveTo>
                  <a:pt x="0" y="0"/>
                </a:moveTo>
                <a:lnTo>
                  <a:pt x="4237885" y="0"/>
                </a:lnTo>
                <a:lnTo>
                  <a:pt x="4237885" y="1301636"/>
                </a:lnTo>
                <a:lnTo>
                  <a:pt x="0" y="1301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33580" y="6605932"/>
            <a:ext cx="6511773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spc="489" dirty="0">
                <a:solidFill>
                  <a:srgbClr val="FCFFFF"/>
                </a:solidFill>
                <a:latin typeface="Poppins Light Bold"/>
              </a:rPr>
              <a:t>where tₛ is the start time of lockdown</a:t>
            </a:r>
          </a:p>
        </p:txBody>
      </p:sp>
      <p:sp>
        <p:nvSpPr>
          <p:cNvPr id="9" name="Freeform 9"/>
          <p:cNvSpPr/>
          <p:nvPr/>
        </p:nvSpPr>
        <p:spPr>
          <a:xfrm>
            <a:off x="7721980" y="2696145"/>
            <a:ext cx="8115087" cy="6506307"/>
          </a:xfrm>
          <a:custGeom>
            <a:avLst/>
            <a:gdLst/>
            <a:ahLst/>
            <a:cxnLst/>
            <a:rect l="l" t="t" r="r" b="b"/>
            <a:pathLst>
              <a:path w="8115087" h="6506307">
                <a:moveTo>
                  <a:pt x="0" y="0"/>
                </a:moveTo>
                <a:lnTo>
                  <a:pt x="8115087" y="0"/>
                </a:lnTo>
                <a:lnTo>
                  <a:pt x="8115087" y="6506307"/>
                </a:lnTo>
                <a:lnTo>
                  <a:pt x="0" y="6506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FFE497"/>
                </a:solidFill>
                <a:latin typeface="Poppins Light"/>
              </a:rPr>
              <a:t>(5/12)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15415" y="9424096"/>
            <a:ext cx="5928216" cy="59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4"/>
              </a:lnSpc>
              <a:spcBef>
                <a:spcPct val="0"/>
              </a:spcBef>
            </a:pPr>
            <a:r>
              <a:rPr lang="en-US" sz="1353" spc="40">
                <a:solidFill>
                  <a:srgbClr val="FCFFFF"/>
                </a:solidFill>
                <a:latin typeface="Poppins Bold Bold Italics"/>
              </a:rPr>
              <a:t>J.M. Greene and E.D. Sontag (2021). </a:t>
            </a:r>
          </a:p>
          <a:p>
            <a:pPr algn="ctr">
              <a:lnSpc>
                <a:spcPts val="1624"/>
              </a:lnSpc>
              <a:spcBef>
                <a:spcPct val="0"/>
              </a:spcBef>
            </a:pPr>
            <a:r>
              <a:rPr lang="en-US" sz="1353" spc="40">
                <a:solidFill>
                  <a:srgbClr val="FCFFFF"/>
                </a:solidFill>
                <a:latin typeface="Poppins Bold Bold Italics"/>
              </a:rPr>
              <a:t>Minimizing the infected peak utilizing a single lockdown: </a:t>
            </a:r>
          </a:p>
          <a:p>
            <a:pPr algn="ctr">
              <a:lnSpc>
                <a:spcPts val="1624"/>
              </a:lnSpc>
              <a:spcBef>
                <a:spcPct val="0"/>
              </a:spcBef>
            </a:pPr>
            <a:r>
              <a:rPr lang="en-US" sz="1353" spc="40">
                <a:solidFill>
                  <a:srgbClr val="FCFFFF"/>
                </a:solidFill>
                <a:latin typeface="Poppins Bold Bold Italics"/>
              </a:rPr>
              <a:t>A technical result regarding equal peaks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897C68EF-66CB-B0C1-DC78-72A601D43111}"/>
              </a:ext>
            </a:extLst>
          </p:cNvPr>
          <p:cNvGrpSpPr/>
          <p:nvPr/>
        </p:nvGrpSpPr>
        <p:grpSpPr>
          <a:xfrm>
            <a:off x="3364539" y="365785"/>
            <a:ext cx="11558921" cy="1729715"/>
            <a:chOff x="0" y="-92819"/>
            <a:chExt cx="23436856" cy="3507168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BB29255B-B8A6-32B8-F3F0-76DE53AB3B66}"/>
                </a:ext>
              </a:extLst>
            </p:cNvPr>
            <p:cNvSpPr/>
            <p:nvPr/>
          </p:nvSpPr>
          <p:spPr>
            <a:xfrm>
              <a:off x="0" y="-92819"/>
              <a:ext cx="23436856" cy="3507168"/>
            </a:xfrm>
            <a:custGeom>
              <a:avLst/>
              <a:gdLst/>
              <a:ahLst/>
              <a:cxnLst/>
              <a:rect l="l" t="t" r="r" b="b"/>
              <a:pathLst>
                <a:path w="23436856" h="3507168">
                  <a:moveTo>
                    <a:pt x="0" y="0"/>
                  </a:moveTo>
                  <a:lnTo>
                    <a:pt x="0" y="3507168"/>
                  </a:lnTo>
                  <a:lnTo>
                    <a:pt x="23436856" y="3507168"/>
                  </a:lnTo>
                  <a:lnTo>
                    <a:pt x="23436856" y="0"/>
                  </a:lnTo>
                  <a:lnTo>
                    <a:pt x="0" y="0"/>
                  </a:lnTo>
                  <a:close/>
                  <a:moveTo>
                    <a:pt x="23375896" y="3446207"/>
                  </a:moveTo>
                  <a:lnTo>
                    <a:pt x="59690" y="3446207"/>
                  </a:lnTo>
                  <a:lnTo>
                    <a:pt x="59690" y="59690"/>
                  </a:lnTo>
                  <a:lnTo>
                    <a:pt x="23375896" y="59690"/>
                  </a:lnTo>
                  <a:lnTo>
                    <a:pt x="23375896" y="3446207"/>
                  </a:lnTo>
                  <a:close/>
                </a:path>
              </a:pathLst>
            </a:custGeom>
            <a:solidFill>
              <a:srgbClr val="FCFFFF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2663">
            <a:off x="12775910" y="1164285"/>
            <a:ext cx="3552145" cy="3448810"/>
          </a:xfrm>
          <a:custGeom>
            <a:avLst/>
            <a:gdLst/>
            <a:ahLst/>
            <a:cxnLst/>
            <a:rect l="l" t="t" r="r" b="b"/>
            <a:pathLst>
              <a:path w="3552145" h="3448810">
                <a:moveTo>
                  <a:pt x="0" y="0"/>
                </a:moveTo>
                <a:lnTo>
                  <a:pt x="3552145" y="0"/>
                </a:lnTo>
                <a:lnTo>
                  <a:pt x="3552145" y="3448810"/>
                </a:lnTo>
                <a:lnTo>
                  <a:pt x="0" y="344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104152">
            <a:off x="14540427" y="-1100493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104152">
            <a:off x="15302886" y="-2098101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952500"/>
            <a:ext cx="8441623" cy="1222398"/>
            <a:chOff x="0" y="-101600"/>
            <a:chExt cx="11255497" cy="162986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-101600"/>
              <a:ext cx="11255497" cy="1629864"/>
              <a:chOff x="0" y="-154503"/>
              <a:chExt cx="17116226" cy="247853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-154503"/>
                <a:ext cx="17116226" cy="2478534"/>
              </a:xfrm>
              <a:custGeom>
                <a:avLst/>
                <a:gdLst/>
                <a:ahLst/>
                <a:cxnLst/>
                <a:rect l="l" t="t" r="r" b="b"/>
                <a:pathLst>
                  <a:path w="17116227" h="2478534">
                    <a:moveTo>
                      <a:pt x="0" y="0"/>
                    </a:moveTo>
                    <a:lnTo>
                      <a:pt x="0" y="2478534"/>
                    </a:lnTo>
                    <a:lnTo>
                      <a:pt x="17116227" y="2478534"/>
                    </a:lnTo>
                    <a:lnTo>
                      <a:pt x="17116227" y="0"/>
                    </a:lnTo>
                    <a:lnTo>
                      <a:pt x="0" y="0"/>
                    </a:lnTo>
                    <a:close/>
                    <a:moveTo>
                      <a:pt x="17055266" y="2417574"/>
                    </a:moveTo>
                    <a:lnTo>
                      <a:pt x="59690" y="2417574"/>
                    </a:lnTo>
                    <a:lnTo>
                      <a:pt x="59690" y="59690"/>
                    </a:lnTo>
                    <a:lnTo>
                      <a:pt x="17055266" y="59690"/>
                    </a:lnTo>
                    <a:lnTo>
                      <a:pt x="17055266" y="2417574"/>
                    </a:lnTo>
                    <a:close/>
                  </a:path>
                </a:pathLst>
              </a:custGeom>
              <a:solidFill>
                <a:srgbClr val="EC709A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556327" y="428265"/>
              <a:ext cx="10142842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 spc="599" dirty="0">
                  <a:solidFill>
                    <a:srgbClr val="EC709A"/>
                  </a:solidFill>
                  <a:latin typeface="Poppins Bold" panose="020B0604020202020204" charset="0"/>
                  <a:cs typeface="Poppins Bold" panose="020B0604020202020204" charset="0"/>
                </a:rPr>
                <a:t>EPIDEMIC MODELS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62740" y="2650539"/>
            <a:ext cx="141625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Light"/>
              </a:rPr>
              <a:t>SIR (Susceptible, Infectious, Recovered/Removed)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853891" y="2543987"/>
            <a:ext cx="10582002" cy="3544394"/>
            <a:chOff x="-1101237" y="-1351993"/>
            <a:chExt cx="14109335" cy="4725860"/>
          </a:xfrm>
        </p:grpSpPr>
        <p:grpSp>
          <p:nvGrpSpPr>
            <p:cNvPr id="11" name="Group 11"/>
            <p:cNvGrpSpPr/>
            <p:nvPr/>
          </p:nvGrpSpPr>
          <p:grpSpPr>
            <a:xfrm>
              <a:off x="-1101237" y="-1314247"/>
              <a:ext cx="4114804" cy="4645229"/>
              <a:chOff x="-217528" y="-259604"/>
              <a:chExt cx="812800" cy="9175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82565" cy="383454"/>
              </a:xfrm>
              <a:custGeom>
                <a:avLst/>
                <a:gdLst/>
                <a:ahLst/>
                <a:cxnLst/>
                <a:rect l="l" t="t" r="r" b="b"/>
                <a:pathLst>
                  <a:path w="382565" h="383454">
                    <a:moveTo>
                      <a:pt x="0" y="0"/>
                    </a:moveTo>
                    <a:lnTo>
                      <a:pt x="382565" y="0"/>
                    </a:lnTo>
                    <a:lnTo>
                      <a:pt x="382565" y="383454"/>
                    </a:lnTo>
                    <a:lnTo>
                      <a:pt x="0" y="383454"/>
                    </a:lnTo>
                    <a:close/>
                  </a:path>
                </a:pathLst>
              </a:custGeom>
              <a:solidFill>
                <a:srgbClr val="D462A6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-217528" y="-259604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840"/>
                  </a:lnSpc>
                </a:pPr>
                <a:r>
                  <a:rPr lang="en-US" sz="5600" dirty="0">
                    <a:solidFill>
                      <a:srgbClr val="000000"/>
                    </a:solidFill>
                    <a:latin typeface="Poppins Bold"/>
                  </a:rPr>
                  <a:t>S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894841" y="-1271362"/>
              <a:ext cx="4114804" cy="4645229"/>
              <a:chOff x="-215117" y="-251133"/>
              <a:chExt cx="812800" cy="9175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82565" cy="383454"/>
              </a:xfrm>
              <a:custGeom>
                <a:avLst/>
                <a:gdLst/>
                <a:ahLst/>
                <a:cxnLst/>
                <a:rect l="l" t="t" r="r" b="b"/>
                <a:pathLst>
                  <a:path w="382565" h="383454">
                    <a:moveTo>
                      <a:pt x="0" y="0"/>
                    </a:moveTo>
                    <a:lnTo>
                      <a:pt x="382565" y="0"/>
                    </a:lnTo>
                    <a:lnTo>
                      <a:pt x="382565" y="383454"/>
                    </a:lnTo>
                    <a:lnTo>
                      <a:pt x="0" y="383454"/>
                    </a:lnTo>
                    <a:close/>
                  </a:path>
                </a:pathLst>
              </a:custGeom>
              <a:solidFill>
                <a:srgbClr val="FF3D3D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-215117" y="-251133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840"/>
                  </a:lnSpc>
                </a:pPr>
                <a:r>
                  <a:rPr lang="en-US" sz="5600" dirty="0">
                    <a:solidFill>
                      <a:srgbClr val="000000"/>
                    </a:solidFill>
                    <a:latin typeface="Poppins Bold"/>
                  </a:rPr>
                  <a:t>I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893294" y="-1351993"/>
              <a:ext cx="4114804" cy="4645229"/>
              <a:chOff x="-212237" y="-267060"/>
              <a:chExt cx="812800" cy="9175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82565" cy="383454"/>
              </a:xfrm>
              <a:custGeom>
                <a:avLst/>
                <a:gdLst/>
                <a:ahLst/>
                <a:cxnLst/>
                <a:rect l="l" t="t" r="r" b="b"/>
                <a:pathLst>
                  <a:path w="382565" h="383454">
                    <a:moveTo>
                      <a:pt x="0" y="0"/>
                    </a:moveTo>
                    <a:lnTo>
                      <a:pt x="382565" y="0"/>
                    </a:lnTo>
                    <a:lnTo>
                      <a:pt x="382565" y="383454"/>
                    </a:lnTo>
                    <a:lnTo>
                      <a:pt x="0" y="383454"/>
                    </a:lnTo>
                    <a:close/>
                  </a:path>
                </a:pathLst>
              </a:custGeom>
              <a:solidFill>
                <a:srgbClr val="FF9B56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-212237" y="-267060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840"/>
                  </a:lnSpc>
                </a:pPr>
                <a:r>
                  <a:rPr lang="en-US" sz="5600" dirty="0">
                    <a:solidFill>
                      <a:srgbClr val="000000"/>
                    </a:solidFill>
                    <a:latin typeface="Poppins Bold"/>
                  </a:rPr>
                  <a:t>R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936737" y="631729"/>
              <a:ext cx="3047136" cy="677780"/>
              <a:chOff x="0" y="0"/>
              <a:chExt cx="2778872" cy="61811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778872" cy="618110"/>
              </a:xfrm>
              <a:custGeom>
                <a:avLst/>
                <a:gdLst/>
                <a:ahLst/>
                <a:cxnLst/>
                <a:rect l="l" t="t" r="r" b="b"/>
                <a:pathLst>
                  <a:path w="2778872" h="618110">
                    <a:moveTo>
                      <a:pt x="2778872" y="309055"/>
                    </a:moveTo>
                    <a:lnTo>
                      <a:pt x="2372472" y="0"/>
                    </a:lnTo>
                    <a:lnTo>
                      <a:pt x="2372472" y="203200"/>
                    </a:lnTo>
                    <a:lnTo>
                      <a:pt x="0" y="203200"/>
                    </a:lnTo>
                    <a:lnTo>
                      <a:pt x="0" y="414910"/>
                    </a:lnTo>
                    <a:lnTo>
                      <a:pt x="2372472" y="414910"/>
                    </a:lnTo>
                    <a:lnTo>
                      <a:pt x="2372472" y="618110"/>
                    </a:lnTo>
                    <a:lnTo>
                      <a:pt x="2778872" y="30905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155575"/>
                <a:ext cx="7112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920609" y="631729"/>
              <a:ext cx="3047136" cy="677780"/>
              <a:chOff x="0" y="0"/>
              <a:chExt cx="2778872" cy="61811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778872" cy="618110"/>
              </a:xfrm>
              <a:custGeom>
                <a:avLst/>
                <a:gdLst/>
                <a:ahLst/>
                <a:cxnLst/>
                <a:rect l="l" t="t" r="r" b="b"/>
                <a:pathLst>
                  <a:path w="2778872" h="618110">
                    <a:moveTo>
                      <a:pt x="2778872" y="309055"/>
                    </a:moveTo>
                    <a:lnTo>
                      <a:pt x="2372472" y="0"/>
                    </a:lnTo>
                    <a:lnTo>
                      <a:pt x="2372472" y="203200"/>
                    </a:lnTo>
                    <a:lnTo>
                      <a:pt x="0" y="203200"/>
                    </a:lnTo>
                    <a:lnTo>
                      <a:pt x="0" y="414910"/>
                    </a:lnTo>
                    <a:lnTo>
                      <a:pt x="2372472" y="414910"/>
                    </a:lnTo>
                    <a:lnTo>
                      <a:pt x="2372472" y="618110"/>
                    </a:lnTo>
                    <a:lnTo>
                      <a:pt x="2778872" y="30905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155575"/>
                <a:ext cx="7112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TextBox 26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EC709A"/>
                </a:solidFill>
                <a:latin typeface="Poppins Light"/>
              </a:rPr>
              <a:t>(6/12)</a:t>
            </a:r>
          </a:p>
        </p:txBody>
      </p:sp>
      <p:sp>
        <p:nvSpPr>
          <p:cNvPr id="27" name="Freeform 27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2663">
            <a:off x="12775910" y="1164285"/>
            <a:ext cx="3552145" cy="3448810"/>
          </a:xfrm>
          <a:custGeom>
            <a:avLst/>
            <a:gdLst/>
            <a:ahLst/>
            <a:cxnLst/>
            <a:rect l="l" t="t" r="r" b="b"/>
            <a:pathLst>
              <a:path w="3552145" h="3448810">
                <a:moveTo>
                  <a:pt x="0" y="0"/>
                </a:moveTo>
                <a:lnTo>
                  <a:pt x="3552145" y="0"/>
                </a:lnTo>
                <a:lnTo>
                  <a:pt x="3552145" y="3448810"/>
                </a:lnTo>
                <a:lnTo>
                  <a:pt x="0" y="344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104152">
            <a:off x="14540427" y="-1100493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104152">
            <a:off x="15302886" y="-2098101"/>
            <a:ext cx="5072035" cy="5255994"/>
          </a:xfrm>
          <a:custGeom>
            <a:avLst/>
            <a:gdLst/>
            <a:ahLst/>
            <a:cxnLst/>
            <a:rect l="l" t="t" r="r" b="b"/>
            <a:pathLst>
              <a:path w="5072035" h="5255994">
                <a:moveTo>
                  <a:pt x="0" y="0"/>
                </a:moveTo>
                <a:lnTo>
                  <a:pt x="5072034" y="0"/>
                </a:lnTo>
                <a:lnTo>
                  <a:pt x="5072034" y="5255994"/>
                </a:lnTo>
                <a:lnTo>
                  <a:pt x="0" y="525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679819" y="3557981"/>
            <a:ext cx="8928361" cy="1455928"/>
            <a:chOff x="0" y="0"/>
            <a:chExt cx="11904481" cy="194123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36737" cy="1941238"/>
              <a:chOff x="0" y="0"/>
              <a:chExt cx="382565" cy="3834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82565" cy="383454"/>
              </a:xfrm>
              <a:custGeom>
                <a:avLst/>
                <a:gdLst/>
                <a:ahLst/>
                <a:cxnLst/>
                <a:rect l="l" t="t" r="r" b="b"/>
                <a:pathLst>
                  <a:path w="382565" h="383454">
                    <a:moveTo>
                      <a:pt x="0" y="0"/>
                    </a:moveTo>
                    <a:lnTo>
                      <a:pt x="382565" y="0"/>
                    </a:lnTo>
                    <a:lnTo>
                      <a:pt x="382565" y="383454"/>
                    </a:lnTo>
                    <a:lnTo>
                      <a:pt x="0" y="383454"/>
                    </a:lnTo>
                    <a:close/>
                  </a:path>
                </a:pathLst>
              </a:custGeom>
              <a:solidFill>
                <a:srgbClr val="D462A6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04775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840"/>
                  </a:lnSpc>
                </a:pPr>
                <a:endParaRPr lang="en-US" sz="5600" dirty="0">
                  <a:solidFill>
                    <a:srgbClr val="000000"/>
                  </a:solidFill>
                  <a:latin typeface="Poppins Bold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983872" y="0"/>
              <a:ext cx="1936737" cy="1941238"/>
              <a:chOff x="0" y="0"/>
              <a:chExt cx="382565" cy="38345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82565" cy="383454"/>
              </a:xfrm>
              <a:custGeom>
                <a:avLst/>
                <a:gdLst/>
                <a:ahLst/>
                <a:cxnLst/>
                <a:rect l="l" t="t" r="r" b="b"/>
                <a:pathLst>
                  <a:path w="382565" h="383454">
                    <a:moveTo>
                      <a:pt x="0" y="0"/>
                    </a:moveTo>
                    <a:lnTo>
                      <a:pt x="382565" y="0"/>
                    </a:lnTo>
                    <a:lnTo>
                      <a:pt x="382565" y="383454"/>
                    </a:lnTo>
                    <a:lnTo>
                      <a:pt x="0" y="383454"/>
                    </a:lnTo>
                    <a:close/>
                  </a:path>
                </a:pathLst>
              </a:custGeom>
              <a:solidFill>
                <a:srgbClr val="FF3D3D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04775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840"/>
                  </a:lnSpc>
                </a:pPr>
                <a:endParaRPr lang="en-US" sz="5600" dirty="0">
                  <a:solidFill>
                    <a:srgbClr val="000000"/>
                  </a:solidFill>
                  <a:latin typeface="Poppins Bold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967745" y="0"/>
              <a:ext cx="1936737" cy="1941238"/>
              <a:chOff x="0" y="0"/>
              <a:chExt cx="382565" cy="38345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82565" cy="383454"/>
              </a:xfrm>
              <a:custGeom>
                <a:avLst/>
                <a:gdLst/>
                <a:ahLst/>
                <a:cxnLst/>
                <a:rect l="l" t="t" r="r" b="b"/>
                <a:pathLst>
                  <a:path w="382565" h="383454">
                    <a:moveTo>
                      <a:pt x="0" y="0"/>
                    </a:moveTo>
                    <a:lnTo>
                      <a:pt x="382565" y="0"/>
                    </a:lnTo>
                    <a:lnTo>
                      <a:pt x="382565" y="383454"/>
                    </a:lnTo>
                    <a:lnTo>
                      <a:pt x="0" y="383454"/>
                    </a:lnTo>
                    <a:close/>
                  </a:path>
                </a:pathLst>
              </a:custGeom>
              <a:solidFill>
                <a:srgbClr val="FF9B56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04775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840"/>
                  </a:lnSpc>
                </a:pPr>
                <a:endParaRPr lang="en-US" sz="5600" dirty="0">
                  <a:solidFill>
                    <a:srgbClr val="000000"/>
                  </a:solidFill>
                  <a:latin typeface="Poppins Bold"/>
                </a:endParaR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936737" y="631729"/>
              <a:ext cx="3047136" cy="677780"/>
              <a:chOff x="0" y="0"/>
              <a:chExt cx="2778872" cy="6181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8872" cy="618110"/>
              </a:xfrm>
              <a:custGeom>
                <a:avLst/>
                <a:gdLst/>
                <a:ahLst/>
                <a:cxnLst/>
                <a:rect l="l" t="t" r="r" b="b"/>
                <a:pathLst>
                  <a:path w="2778872" h="618110">
                    <a:moveTo>
                      <a:pt x="2778872" y="309055"/>
                    </a:moveTo>
                    <a:lnTo>
                      <a:pt x="2372472" y="0"/>
                    </a:lnTo>
                    <a:lnTo>
                      <a:pt x="2372472" y="203200"/>
                    </a:lnTo>
                    <a:lnTo>
                      <a:pt x="0" y="203200"/>
                    </a:lnTo>
                    <a:lnTo>
                      <a:pt x="0" y="414910"/>
                    </a:lnTo>
                    <a:lnTo>
                      <a:pt x="2372472" y="414910"/>
                    </a:lnTo>
                    <a:lnTo>
                      <a:pt x="2372472" y="618110"/>
                    </a:lnTo>
                    <a:lnTo>
                      <a:pt x="2778872" y="30905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155575"/>
                <a:ext cx="7112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920609" y="631729"/>
              <a:ext cx="3047136" cy="677780"/>
              <a:chOff x="0" y="0"/>
              <a:chExt cx="2778872" cy="61811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778872" cy="618110"/>
              </a:xfrm>
              <a:custGeom>
                <a:avLst/>
                <a:gdLst/>
                <a:ahLst/>
                <a:cxnLst/>
                <a:rect l="l" t="t" r="r" b="b"/>
                <a:pathLst>
                  <a:path w="2778872" h="618110">
                    <a:moveTo>
                      <a:pt x="2778872" y="309055"/>
                    </a:moveTo>
                    <a:lnTo>
                      <a:pt x="2372472" y="0"/>
                    </a:lnTo>
                    <a:lnTo>
                      <a:pt x="2372472" y="203200"/>
                    </a:lnTo>
                    <a:lnTo>
                      <a:pt x="0" y="203200"/>
                    </a:lnTo>
                    <a:lnTo>
                      <a:pt x="0" y="414910"/>
                    </a:lnTo>
                    <a:lnTo>
                      <a:pt x="2372472" y="414910"/>
                    </a:lnTo>
                    <a:lnTo>
                      <a:pt x="2372472" y="618110"/>
                    </a:lnTo>
                    <a:lnTo>
                      <a:pt x="2778872" y="30905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155575"/>
                <a:ext cx="7112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5200726" y="5761827"/>
            <a:ext cx="7886548" cy="3496473"/>
          </a:xfrm>
          <a:custGeom>
            <a:avLst/>
            <a:gdLst/>
            <a:ahLst/>
            <a:cxnLst/>
            <a:rect l="l" t="t" r="r" b="b"/>
            <a:pathLst>
              <a:path w="7886548" h="3496473">
                <a:moveTo>
                  <a:pt x="0" y="0"/>
                </a:moveTo>
                <a:lnTo>
                  <a:pt x="7886548" y="0"/>
                </a:lnTo>
                <a:lnTo>
                  <a:pt x="7886548" y="3496473"/>
                </a:lnTo>
                <a:lnTo>
                  <a:pt x="0" y="3496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5607920"/>
            <a:ext cx="5152254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540" dirty="0">
                <a:solidFill>
                  <a:srgbClr val="EC709A"/>
                </a:solidFill>
                <a:latin typeface="Poppins Bold" panose="020B0604020202020204" charset="0"/>
                <a:cs typeface="Poppins Bold" panose="020B0604020202020204" charset="0"/>
              </a:rPr>
              <a:t>NETWORK CASE: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952500"/>
            <a:ext cx="8441623" cy="1222398"/>
            <a:chOff x="0" y="-101600"/>
            <a:chExt cx="11255497" cy="162986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-101600"/>
              <a:ext cx="11255497" cy="1629864"/>
              <a:chOff x="0" y="-154503"/>
              <a:chExt cx="17116226" cy="247853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-154503"/>
                <a:ext cx="17116226" cy="2478534"/>
              </a:xfrm>
              <a:custGeom>
                <a:avLst/>
                <a:gdLst/>
                <a:ahLst/>
                <a:cxnLst/>
                <a:rect l="l" t="t" r="r" b="b"/>
                <a:pathLst>
                  <a:path w="17116227" h="2478534">
                    <a:moveTo>
                      <a:pt x="0" y="0"/>
                    </a:moveTo>
                    <a:lnTo>
                      <a:pt x="0" y="2478534"/>
                    </a:lnTo>
                    <a:lnTo>
                      <a:pt x="17116227" y="2478534"/>
                    </a:lnTo>
                    <a:lnTo>
                      <a:pt x="17116227" y="0"/>
                    </a:lnTo>
                    <a:lnTo>
                      <a:pt x="0" y="0"/>
                    </a:lnTo>
                    <a:close/>
                    <a:moveTo>
                      <a:pt x="17055266" y="2417574"/>
                    </a:moveTo>
                    <a:lnTo>
                      <a:pt x="59690" y="2417574"/>
                    </a:lnTo>
                    <a:lnTo>
                      <a:pt x="59690" y="59690"/>
                    </a:lnTo>
                    <a:lnTo>
                      <a:pt x="17055266" y="59690"/>
                    </a:lnTo>
                    <a:lnTo>
                      <a:pt x="17055266" y="2417574"/>
                    </a:lnTo>
                    <a:close/>
                  </a:path>
                </a:pathLst>
              </a:custGeom>
              <a:solidFill>
                <a:srgbClr val="EC709A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556327" y="428265"/>
              <a:ext cx="10142842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 spc="599" dirty="0">
                  <a:solidFill>
                    <a:srgbClr val="EC709A"/>
                  </a:solidFill>
                  <a:latin typeface="Poppins Bold" panose="020B0604020202020204" charset="0"/>
                  <a:cs typeface="Poppins Bold" panose="020B0604020202020204" charset="0"/>
                </a:rPr>
                <a:t>EPIDEMIC MODELS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62740" y="2650539"/>
            <a:ext cx="141625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Poppins Light"/>
              </a:rPr>
              <a:t>SIR (Susceptible, Infectious, Recovered/Removed)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EC709A"/>
                </a:solidFill>
                <a:latin typeface="Poppins Light"/>
              </a:rPr>
              <a:t>(7/12)</a:t>
            </a:r>
          </a:p>
        </p:txBody>
      </p:sp>
      <p:sp>
        <p:nvSpPr>
          <p:cNvPr id="29" name="Freeform 29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572321FF-D571-1266-87DD-1B6828A806C2}"/>
              </a:ext>
            </a:extLst>
          </p:cNvPr>
          <p:cNvSpPr txBox="1"/>
          <p:nvPr/>
        </p:nvSpPr>
        <p:spPr>
          <a:xfrm>
            <a:off x="3853891" y="2572296"/>
            <a:ext cx="3086103" cy="348392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000000"/>
                </a:solidFill>
                <a:latin typeface="Poppins Bold"/>
              </a:rPr>
              <a:t>S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6B1A761-B581-0987-6568-366C3056982A}"/>
              </a:ext>
            </a:extLst>
          </p:cNvPr>
          <p:cNvSpPr txBox="1"/>
          <p:nvPr/>
        </p:nvSpPr>
        <p:spPr>
          <a:xfrm>
            <a:off x="7600950" y="2604460"/>
            <a:ext cx="3086103" cy="348392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000000"/>
                </a:solidFill>
                <a:latin typeface="Poppins Bold"/>
              </a:rPr>
              <a:t>I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95880CBF-DEDF-0360-D235-E3574833A760}"/>
              </a:ext>
            </a:extLst>
          </p:cNvPr>
          <p:cNvSpPr txBox="1"/>
          <p:nvPr/>
        </p:nvSpPr>
        <p:spPr>
          <a:xfrm>
            <a:off x="11349790" y="2543987"/>
            <a:ext cx="3086103" cy="348392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000000"/>
                </a:solidFill>
                <a:latin typeface="Poppins Bold"/>
              </a:rPr>
              <a:t>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7153">
            <a:off x="15347498" y="6765531"/>
            <a:ext cx="5631877" cy="5836142"/>
          </a:xfrm>
          <a:custGeom>
            <a:avLst/>
            <a:gdLst/>
            <a:ahLst/>
            <a:cxnLst/>
            <a:rect l="l" t="t" r="r" b="b"/>
            <a:pathLst>
              <a:path w="5631877" h="5836142">
                <a:moveTo>
                  <a:pt x="0" y="0"/>
                </a:moveTo>
                <a:lnTo>
                  <a:pt x="5631877" y="0"/>
                </a:lnTo>
                <a:lnTo>
                  <a:pt x="5631877" y="5836142"/>
                </a:lnTo>
                <a:lnTo>
                  <a:pt x="0" y="583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34651">
            <a:off x="15945826" y="7717275"/>
            <a:ext cx="5631877" cy="5836142"/>
          </a:xfrm>
          <a:custGeom>
            <a:avLst/>
            <a:gdLst/>
            <a:ahLst/>
            <a:cxnLst/>
            <a:rect l="l" t="t" r="r" b="b"/>
            <a:pathLst>
              <a:path w="5631877" h="5836142">
                <a:moveTo>
                  <a:pt x="0" y="0"/>
                </a:moveTo>
                <a:lnTo>
                  <a:pt x="5631877" y="0"/>
                </a:lnTo>
                <a:lnTo>
                  <a:pt x="5631877" y="5836142"/>
                </a:lnTo>
                <a:lnTo>
                  <a:pt x="0" y="583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903725" y="7561322"/>
            <a:ext cx="3864850" cy="3752418"/>
          </a:xfrm>
          <a:custGeom>
            <a:avLst/>
            <a:gdLst/>
            <a:ahLst/>
            <a:cxnLst/>
            <a:rect l="l" t="t" r="r" b="b"/>
            <a:pathLst>
              <a:path w="3864850" h="3752418">
                <a:moveTo>
                  <a:pt x="0" y="0"/>
                </a:moveTo>
                <a:lnTo>
                  <a:pt x="3864850" y="0"/>
                </a:lnTo>
                <a:lnTo>
                  <a:pt x="3864850" y="3752418"/>
                </a:lnTo>
                <a:lnTo>
                  <a:pt x="0" y="3752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242766">
            <a:off x="-2417275" y="-1853225"/>
            <a:ext cx="5631877" cy="5836142"/>
          </a:xfrm>
          <a:custGeom>
            <a:avLst/>
            <a:gdLst/>
            <a:ahLst/>
            <a:cxnLst/>
            <a:rect l="l" t="t" r="r" b="b"/>
            <a:pathLst>
              <a:path w="5631877" h="5836142">
                <a:moveTo>
                  <a:pt x="0" y="0"/>
                </a:moveTo>
                <a:lnTo>
                  <a:pt x="5631876" y="0"/>
                </a:lnTo>
                <a:lnTo>
                  <a:pt x="5631876" y="5836142"/>
                </a:lnTo>
                <a:lnTo>
                  <a:pt x="0" y="583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495267">
            <a:off x="-2880281" y="-2877646"/>
            <a:ext cx="5631877" cy="5836142"/>
          </a:xfrm>
          <a:custGeom>
            <a:avLst/>
            <a:gdLst/>
            <a:ahLst/>
            <a:cxnLst/>
            <a:rect l="l" t="t" r="r" b="b"/>
            <a:pathLst>
              <a:path w="5631877" h="5836142">
                <a:moveTo>
                  <a:pt x="0" y="0"/>
                </a:moveTo>
                <a:lnTo>
                  <a:pt x="5631877" y="0"/>
                </a:lnTo>
                <a:lnTo>
                  <a:pt x="5631877" y="5836141"/>
                </a:lnTo>
                <a:lnTo>
                  <a:pt x="0" y="583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326875" y="-847509"/>
            <a:ext cx="3864850" cy="3752418"/>
          </a:xfrm>
          <a:custGeom>
            <a:avLst/>
            <a:gdLst/>
            <a:ahLst/>
            <a:cxnLst/>
            <a:rect l="l" t="t" r="r" b="b"/>
            <a:pathLst>
              <a:path w="3864850" h="3752418">
                <a:moveTo>
                  <a:pt x="0" y="0"/>
                </a:moveTo>
                <a:lnTo>
                  <a:pt x="3864850" y="0"/>
                </a:lnTo>
                <a:lnTo>
                  <a:pt x="3864850" y="3752418"/>
                </a:lnTo>
                <a:lnTo>
                  <a:pt x="0" y="3752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64226" y="1691131"/>
            <a:ext cx="8983747" cy="6904738"/>
          </a:xfrm>
          <a:custGeom>
            <a:avLst/>
            <a:gdLst/>
            <a:ahLst/>
            <a:cxnLst/>
            <a:rect l="l" t="t" r="r" b="b"/>
            <a:pathLst>
              <a:path w="8983747" h="6904738">
                <a:moveTo>
                  <a:pt x="0" y="0"/>
                </a:moveTo>
                <a:lnTo>
                  <a:pt x="8983746" y="0"/>
                </a:lnTo>
                <a:lnTo>
                  <a:pt x="8983746" y="6904738"/>
                </a:lnTo>
                <a:lnTo>
                  <a:pt x="0" y="6904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62426" y="4581525"/>
            <a:ext cx="6890531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 spc="554" dirty="0">
                <a:solidFill>
                  <a:srgbClr val="EC709A"/>
                </a:solidFill>
                <a:latin typeface="Poppins Bold" panose="020B0604020202020204" charset="0"/>
                <a:cs typeface="Poppins Bold" panose="020B0604020202020204" charset="0"/>
              </a:rPr>
              <a:t>STAGGERED LOCKDOWN STRATEGY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620" y="9479091"/>
            <a:ext cx="190016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391">
                <a:solidFill>
                  <a:srgbClr val="EC709A"/>
                </a:solidFill>
                <a:latin typeface="Poppins Light"/>
              </a:rPr>
              <a:t>(8/12)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119931" y="8475598"/>
            <a:ext cx="1470844" cy="1453708"/>
          </a:xfrm>
          <a:custGeom>
            <a:avLst/>
            <a:gdLst/>
            <a:ahLst/>
            <a:cxnLst/>
            <a:rect l="l" t="t" r="r" b="b"/>
            <a:pathLst>
              <a:path w="1470844" h="1453708">
                <a:moveTo>
                  <a:pt x="0" y="0"/>
                </a:moveTo>
                <a:lnTo>
                  <a:pt x="1470844" y="0"/>
                </a:lnTo>
                <a:lnTo>
                  <a:pt x="1470844" y="1453708"/>
                </a:lnTo>
                <a:lnTo>
                  <a:pt x="0" y="1453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234</Words>
  <Application>Microsoft Office PowerPoint</Application>
  <PresentationFormat>Custom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Poppins Light Bold</vt:lpstr>
      <vt:lpstr>Arial</vt:lpstr>
      <vt:lpstr>Poppins Bold Bold Italics</vt:lpstr>
      <vt:lpstr>Arimo Italics</vt:lpstr>
      <vt:lpstr>Poppins Light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Minimizing Networked Epidemic Processes Using a Staggered Lockdown Strategy</dc:title>
  <cp:lastModifiedBy>Sachi Barnaby</cp:lastModifiedBy>
  <cp:revision>3</cp:revision>
  <dcterms:created xsi:type="dcterms:W3CDTF">2006-08-16T00:00:00Z</dcterms:created>
  <dcterms:modified xsi:type="dcterms:W3CDTF">2023-07-26T15:24:41Z</dcterms:modified>
  <dc:identifier>DAFowShQDwo</dc:identifier>
</cp:coreProperties>
</file>